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handoutMasterIdLst>
    <p:handoutMasterId r:id="rId23"/>
  </p:handoutMasterIdLst>
  <p:sldIdLst>
    <p:sldId id="256" r:id="rId2"/>
    <p:sldId id="297" r:id="rId3"/>
    <p:sldId id="260" r:id="rId4"/>
    <p:sldId id="264" r:id="rId5"/>
    <p:sldId id="304" r:id="rId6"/>
    <p:sldId id="298" r:id="rId7"/>
    <p:sldId id="269" r:id="rId8"/>
    <p:sldId id="291" r:id="rId9"/>
    <p:sldId id="299" r:id="rId10"/>
    <p:sldId id="295" r:id="rId11"/>
    <p:sldId id="274" r:id="rId12"/>
    <p:sldId id="276" r:id="rId13"/>
    <p:sldId id="277" r:id="rId14"/>
    <p:sldId id="294" r:id="rId15"/>
    <p:sldId id="300" r:id="rId16"/>
    <p:sldId id="280" r:id="rId17"/>
    <p:sldId id="301" r:id="rId18"/>
    <p:sldId id="302" r:id="rId19"/>
    <p:sldId id="284" r:id="rId20"/>
    <p:sldId id="303" r:id="rId21"/>
    <p:sldId id="287" r:id="rId22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32FA"/>
    <a:srgbClr val="EAEAEA"/>
    <a:srgbClr val="2D4FFB"/>
    <a:srgbClr val="9BB3FF"/>
    <a:srgbClr val="FFB3B3"/>
    <a:srgbClr val="CAE8AA"/>
    <a:srgbClr val="3366FF"/>
    <a:srgbClr val="FF4B4B"/>
    <a:srgbClr val="FBD193"/>
    <a:srgbClr val="ECECE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129" autoAdjust="0"/>
    <p:restoredTop sz="94654" autoAdjust="0"/>
  </p:normalViewPr>
  <p:slideViewPr>
    <p:cSldViewPr>
      <p:cViewPr>
        <p:scale>
          <a:sx n="80" d="100"/>
          <a:sy n="80" d="100"/>
        </p:scale>
        <p:origin x="-132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Step 1: Offline preemption identification</a:t>
          </a:r>
          <a:endParaRPr lang="sv-SE" dirty="0">
            <a:solidFill>
              <a:schemeClr val="tx1"/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3: Iterate until no more 	preemptions  can be  	eliminated</a:t>
          </a:r>
          <a:endParaRPr lang="en-US" b="1" dirty="0" smtClean="0"/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b. Analyze the effect of preemption elimination on the rest of the schedule</a:t>
          </a:r>
          <a:endParaRPr lang="sv-SE" b="1" dirty="0"/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11E35649-6AB1-405B-A96F-200AF2CE0FA2}" type="presOf" srcId="{9BD72FAD-9FC4-4A81-8FE3-625F66FF056F}" destId="{EAE40C44-F666-4DA1-BB30-A8105BCDBA41}" srcOrd="0" destOrd="0" presId="urn:microsoft.com/office/officeart/2005/8/layout/chevron1"/>
    <dgm:cxn modelId="{DEC35CAB-AAAF-411E-90CD-FD396C8EF9FF}" type="presOf" srcId="{BFA5C4A7-920B-432D-B1D1-2A0AADE6222B}" destId="{A7F42477-C56A-47AA-B499-11C988AC1619}" srcOrd="0" destOrd="0" presId="urn:microsoft.com/office/officeart/2005/8/layout/chevron1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2EEB1D46-7374-4BAB-9B53-9A2C45338F8C}" type="presOf" srcId="{75A13745-C849-4FA9-B86B-C7E09A2A2BED}" destId="{CA8FB4C6-6FA8-41CB-822B-A934A6AA83C7}" srcOrd="0" destOrd="0" presId="urn:microsoft.com/office/officeart/2005/8/layout/chevron1"/>
    <dgm:cxn modelId="{2465209F-1B07-4683-ADA6-AB774CC91A1F}" type="presOf" srcId="{6D21D957-3DA3-4283-8054-12F2A9D4013A}" destId="{D82C18B7-1DD8-4E0D-B10A-CD17456E2B04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54FCF156-01E7-4A5D-80AB-D965A3A288D0}" type="presParOf" srcId="{CA8FB4C6-6FA8-41CB-822B-A934A6AA83C7}" destId="{A7F42477-C56A-47AA-B499-11C988AC1619}" srcOrd="0" destOrd="0" presId="urn:microsoft.com/office/officeart/2005/8/layout/chevron1"/>
    <dgm:cxn modelId="{4F1F0B9A-B8DE-4DC4-804F-C9AE60A0AC87}" type="presParOf" srcId="{CA8FB4C6-6FA8-41CB-822B-A934A6AA83C7}" destId="{12CE4745-A6FE-47B5-A8CC-C63550CD1E2A}" srcOrd="1" destOrd="0" presId="urn:microsoft.com/office/officeart/2005/8/layout/chevron1"/>
    <dgm:cxn modelId="{BF1F3568-5EC0-4BCE-A98E-1584243AA142}" type="presParOf" srcId="{CA8FB4C6-6FA8-41CB-822B-A934A6AA83C7}" destId="{EAE40C44-F666-4DA1-BB30-A8105BCDBA41}" srcOrd="2" destOrd="0" presId="urn:microsoft.com/office/officeart/2005/8/layout/chevron1"/>
    <dgm:cxn modelId="{1CCEF244-174E-4FF9-AE87-017CCD9A9422}" type="presParOf" srcId="{CA8FB4C6-6FA8-41CB-822B-A934A6AA83C7}" destId="{21D706E6-3C7B-4114-B722-D6305B355A41}" srcOrd="3" destOrd="0" presId="urn:microsoft.com/office/officeart/2005/8/layout/chevron1"/>
    <dgm:cxn modelId="{D98669A1-1FC7-4E08-9759-6375E24F5CE0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1: Offline preemption identification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3: Iterate until no more 	preemptions  can be  	eliminated</a:t>
          </a:r>
          <a:endParaRPr lang="en-US" b="1" dirty="0" smtClean="0"/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tx1"/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b. Analyze the effect of preemption elimination on the rest of the schedule</a:t>
          </a:r>
          <a:endParaRPr lang="sv-SE" b="1" dirty="0"/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8B009FE9-C926-4406-B056-B2EDDD3B56F2}" type="presOf" srcId="{6D21D957-3DA3-4283-8054-12F2A9D4013A}" destId="{D82C18B7-1DD8-4E0D-B10A-CD17456E2B04}" srcOrd="0" destOrd="0" presId="urn:microsoft.com/office/officeart/2005/8/layout/chevron1"/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2C5C20D9-B6A4-4EFF-B1F8-94D8DDA3F54C}" type="presOf" srcId="{75A13745-C849-4FA9-B86B-C7E09A2A2BED}" destId="{CA8FB4C6-6FA8-41CB-822B-A934A6AA83C7}" srcOrd="0" destOrd="0" presId="urn:microsoft.com/office/officeart/2005/8/layout/chevron1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B87E43C6-70C1-401B-95E9-FD7F3B3AF89A}" type="presOf" srcId="{9BD72FAD-9FC4-4A81-8FE3-625F66FF056F}" destId="{EAE40C44-F666-4DA1-BB30-A8105BCDBA41}" srcOrd="0" destOrd="0" presId="urn:microsoft.com/office/officeart/2005/8/layout/chevron1"/>
    <dgm:cxn modelId="{68478F4E-D1FE-4DBE-AA24-6CAFCADE6F84}" type="presOf" srcId="{BFA5C4A7-920B-432D-B1D1-2A0AADE6222B}" destId="{A7F42477-C56A-47AA-B499-11C988AC1619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C8BF59DF-A38F-49B6-9E70-8B3C5CD51720}" type="presParOf" srcId="{CA8FB4C6-6FA8-41CB-822B-A934A6AA83C7}" destId="{A7F42477-C56A-47AA-B499-11C988AC1619}" srcOrd="0" destOrd="0" presId="urn:microsoft.com/office/officeart/2005/8/layout/chevron1"/>
    <dgm:cxn modelId="{797B304E-2C66-45F5-9A9F-39B02D5F2559}" type="presParOf" srcId="{CA8FB4C6-6FA8-41CB-822B-A934A6AA83C7}" destId="{12CE4745-A6FE-47B5-A8CC-C63550CD1E2A}" srcOrd="1" destOrd="0" presId="urn:microsoft.com/office/officeart/2005/8/layout/chevron1"/>
    <dgm:cxn modelId="{F9813BBE-3E71-454E-BDE2-94534DD6CE24}" type="presParOf" srcId="{CA8FB4C6-6FA8-41CB-822B-A934A6AA83C7}" destId="{EAE40C44-F666-4DA1-BB30-A8105BCDBA41}" srcOrd="2" destOrd="0" presId="urn:microsoft.com/office/officeart/2005/8/layout/chevron1"/>
    <dgm:cxn modelId="{5F430E54-D757-4336-A41F-6A2AD8506931}" type="presParOf" srcId="{CA8FB4C6-6FA8-41CB-822B-A934A6AA83C7}" destId="{21D706E6-3C7B-4114-B722-D6305B355A41}" srcOrd="3" destOrd="0" presId="urn:microsoft.com/office/officeart/2005/8/layout/chevron1"/>
    <dgm:cxn modelId="{F81619B3-D7A1-4AB4-B219-BE95A2E9A4E4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1: Offline preemption identification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3: Iterate until no more 	preemptions  can be  	eliminated</a:t>
          </a:r>
          <a:endParaRPr lang="en-US" b="1" dirty="0" smtClean="0"/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tx1"/>
              </a:solidFill>
            </a:rPr>
            <a:t>b. Analyze the effect of preemption elimination on the rest of the schedule</a:t>
          </a:r>
          <a:endParaRPr lang="sv-SE" b="1" dirty="0">
            <a:solidFill>
              <a:schemeClr val="tx1"/>
            </a:solidFill>
          </a:endParaRPr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78C571DA-F408-4C1A-B9AC-FF1A86902E2E}" type="presOf" srcId="{6D21D957-3DA3-4283-8054-12F2A9D4013A}" destId="{D82C18B7-1DD8-4E0D-B10A-CD17456E2B04}" srcOrd="0" destOrd="0" presId="urn:microsoft.com/office/officeart/2005/8/layout/chevron1"/>
    <dgm:cxn modelId="{E682037A-9912-4621-A874-2CAB5C088436}" type="presOf" srcId="{9BD72FAD-9FC4-4A81-8FE3-625F66FF056F}" destId="{EAE40C44-F666-4DA1-BB30-A8105BCDBA41}" srcOrd="0" destOrd="0" presId="urn:microsoft.com/office/officeart/2005/8/layout/chevron1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82ECCA0A-4104-4BCD-9DBA-64789C1DD5FB}" type="presOf" srcId="{BFA5C4A7-920B-432D-B1D1-2A0AADE6222B}" destId="{A7F42477-C56A-47AA-B499-11C988AC1619}" srcOrd="0" destOrd="0" presId="urn:microsoft.com/office/officeart/2005/8/layout/chevron1"/>
    <dgm:cxn modelId="{84BAEC90-E26A-4DB2-AB88-20D9D9C57661}" type="presOf" srcId="{75A13745-C849-4FA9-B86B-C7E09A2A2BED}" destId="{CA8FB4C6-6FA8-41CB-822B-A934A6AA83C7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0546E7A2-8C8D-4730-9D76-E62DEEE8CD15}" type="presParOf" srcId="{CA8FB4C6-6FA8-41CB-822B-A934A6AA83C7}" destId="{A7F42477-C56A-47AA-B499-11C988AC1619}" srcOrd="0" destOrd="0" presId="urn:microsoft.com/office/officeart/2005/8/layout/chevron1"/>
    <dgm:cxn modelId="{A587CFEA-B821-4B0F-94A4-5FE28FAF9755}" type="presParOf" srcId="{CA8FB4C6-6FA8-41CB-822B-A934A6AA83C7}" destId="{12CE4745-A6FE-47B5-A8CC-C63550CD1E2A}" srcOrd="1" destOrd="0" presId="urn:microsoft.com/office/officeart/2005/8/layout/chevron1"/>
    <dgm:cxn modelId="{F6154162-FC12-4DAE-B5B6-1679BAE81876}" type="presParOf" srcId="{CA8FB4C6-6FA8-41CB-822B-A934A6AA83C7}" destId="{EAE40C44-F666-4DA1-BB30-A8105BCDBA41}" srcOrd="2" destOrd="0" presId="urn:microsoft.com/office/officeart/2005/8/layout/chevron1"/>
    <dgm:cxn modelId="{B2A5CFD0-1D33-4194-A4FB-82110DDB8F07}" type="presParOf" srcId="{CA8FB4C6-6FA8-41CB-822B-A934A6AA83C7}" destId="{21D706E6-3C7B-4114-B722-D6305B355A41}" srcOrd="3" destOrd="0" presId="urn:microsoft.com/office/officeart/2005/8/layout/chevron1"/>
    <dgm:cxn modelId="{0EFB3E8A-EC7A-4C1F-9925-7B47F1DF3D02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1: Offline preemption identification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3: Iterate until no more 	preemptions  can be  	eliminated</a:t>
          </a:r>
          <a:endParaRPr lang="en-US" b="1" dirty="0" smtClean="0"/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tx1"/>
              </a:solidFill>
            </a:rPr>
            <a:t>b. Analyze the effect of preemption elimination on the rest of the schedule</a:t>
          </a:r>
          <a:endParaRPr lang="sv-SE" b="1" dirty="0">
            <a:solidFill>
              <a:schemeClr val="tx1"/>
            </a:solidFill>
          </a:endParaRPr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3419DFDE-AF78-45A2-BF2E-370E1C7DC708}" type="presOf" srcId="{BFA5C4A7-920B-432D-B1D1-2A0AADE6222B}" destId="{A7F42477-C56A-47AA-B499-11C988AC1619}" srcOrd="0" destOrd="0" presId="urn:microsoft.com/office/officeart/2005/8/layout/chevron1"/>
    <dgm:cxn modelId="{E9D910D4-5905-4B63-B704-DAC05B679DBB}" type="presOf" srcId="{6D21D957-3DA3-4283-8054-12F2A9D4013A}" destId="{D82C18B7-1DD8-4E0D-B10A-CD17456E2B04}" srcOrd="0" destOrd="0" presId="urn:microsoft.com/office/officeart/2005/8/layout/chevron1"/>
    <dgm:cxn modelId="{DFBB2D73-81CC-4A4F-A44E-F1E182D8E0DD}" type="presOf" srcId="{75A13745-C849-4FA9-B86B-C7E09A2A2BED}" destId="{CA8FB4C6-6FA8-41CB-822B-A934A6AA83C7}" srcOrd="0" destOrd="0" presId="urn:microsoft.com/office/officeart/2005/8/layout/chevron1"/>
    <dgm:cxn modelId="{A49ACF49-C15B-4AF0-93CB-E43AFCC13DDB}" type="presOf" srcId="{9BD72FAD-9FC4-4A81-8FE3-625F66FF056F}" destId="{EAE40C44-F666-4DA1-BB30-A8105BCDBA41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A1E882B1-41CB-49BD-9088-38B63803AD0B}" type="presParOf" srcId="{CA8FB4C6-6FA8-41CB-822B-A934A6AA83C7}" destId="{A7F42477-C56A-47AA-B499-11C988AC1619}" srcOrd="0" destOrd="0" presId="urn:microsoft.com/office/officeart/2005/8/layout/chevron1"/>
    <dgm:cxn modelId="{2F58A387-C546-4997-B1D2-F61C666F8026}" type="presParOf" srcId="{CA8FB4C6-6FA8-41CB-822B-A934A6AA83C7}" destId="{12CE4745-A6FE-47B5-A8CC-C63550CD1E2A}" srcOrd="1" destOrd="0" presId="urn:microsoft.com/office/officeart/2005/8/layout/chevron1"/>
    <dgm:cxn modelId="{DC80BCA7-4958-4175-B1C9-229F63BA83BD}" type="presParOf" srcId="{CA8FB4C6-6FA8-41CB-822B-A934A6AA83C7}" destId="{EAE40C44-F666-4DA1-BB30-A8105BCDBA41}" srcOrd="2" destOrd="0" presId="urn:microsoft.com/office/officeart/2005/8/layout/chevron1"/>
    <dgm:cxn modelId="{C213E47F-AE3C-4F83-B8A1-3F239FE0A8E2}" type="presParOf" srcId="{CA8FB4C6-6FA8-41CB-822B-A934A6AA83C7}" destId="{21D706E6-3C7B-4114-B722-D6305B355A41}" srcOrd="3" destOrd="0" presId="urn:microsoft.com/office/officeart/2005/8/layout/chevron1"/>
    <dgm:cxn modelId="{71862942-8659-42F3-BF44-36B30E797B5C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1: Offline preemption identification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3: Iterate until no more 	preemptions  can be  	eliminated</a:t>
          </a:r>
          <a:endParaRPr lang="en-US" b="1" dirty="0" smtClean="0"/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tx1"/>
              </a:solidFill>
            </a:rPr>
            <a:t>b. Analyze the effect of preemption elimination on the rest of the schedule</a:t>
          </a:r>
          <a:endParaRPr lang="sv-SE" b="1" dirty="0">
            <a:solidFill>
              <a:schemeClr val="tx1"/>
            </a:solidFill>
          </a:endParaRPr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66E89C34-F2E7-497D-A791-260A59E2BB5A}" type="presOf" srcId="{6D21D957-3DA3-4283-8054-12F2A9D4013A}" destId="{D82C18B7-1DD8-4E0D-B10A-CD17456E2B04}" srcOrd="0" destOrd="0" presId="urn:microsoft.com/office/officeart/2005/8/layout/chevron1"/>
    <dgm:cxn modelId="{A5ECC3B1-6974-4CA8-A92B-F2795715C8EC}" type="presOf" srcId="{BFA5C4A7-920B-432D-B1D1-2A0AADE6222B}" destId="{A7F42477-C56A-47AA-B499-11C988AC1619}" srcOrd="0" destOrd="0" presId="urn:microsoft.com/office/officeart/2005/8/layout/chevron1"/>
    <dgm:cxn modelId="{ECD6DD0E-DAA5-4C11-BBA8-4C5F65DBA4B7}" type="presOf" srcId="{9BD72FAD-9FC4-4A81-8FE3-625F66FF056F}" destId="{EAE40C44-F666-4DA1-BB30-A8105BCDBA41}" srcOrd="0" destOrd="0" presId="urn:microsoft.com/office/officeart/2005/8/layout/chevron1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F3690BE3-EE0E-47FF-B15B-745952F7E92A}" type="presOf" srcId="{75A13745-C849-4FA9-B86B-C7E09A2A2BED}" destId="{CA8FB4C6-6FA8-41CB-822B-A934A6AA83C7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6619B311-7AAE-40F6-8384-592E378BA422}" type="presParOf" srcId="{CA8FB4C6-6FA8-41CB-822B-A934A6AA83C7}" destId="{A7F42477-C56A-47AA-B499-11C988AC1619}" srcOrd="0" destOrd="0" presId="urn:microsoft.com/office/officeart/2005/8/layout/chevron1"/>
    <dgm:cxn modelId="{65EDDFA3-9A7E-479A-A54B-C9FEB30DA38C}" type="presParOf" srcId="{CA8FB4C6-6FA8-41CB-822B-A934A6AA83C7}" destId="{12CE4745-A6FE-47B5-A8CC-C63550CD1E2A}" srcOrd="1" destOrd="0" presId="urn:microsoft.com/office/officeart/2005/8/layout/chevron1"/>
    <dgm:cxn modelId="{3813B6C5-C75B-4325-8839-FF2C4B472EB2}" type="presParOf" srcId="{CA8FB4C6-6FA8-41CB-822B-A934A6AA83C7}" destId="{EAE40C44-F666-4DA1-BB30-A8105BCDBA41}" srcOrd="2" destOrd="0" presId="urn:microsoft.com/office/officeart/2005/8/layout/chevron1"/>
    <dgm:cxn modelId="{6FC16C15-C38E-4283-A42C-55DEE562F23A}" type="presParOf" srcId="{CA8FB4C6-6FA8-41CB-822B-A934A6AA83C7}" destId="{21D706E6-3C7B-4114-B722-D6305B355A41}" srcOrd="3" destOrd="0" presId="urn:microsoft.com/office/officeart/2005/8/layout/chevron1"/>
    <dgm:cxn modelId="{65A7B940-F13F-40A6-874C-CD5AF705574C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5A13745-C849-4FA9-B86B-C7E09A2A2BED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BFA5C4A7-920B-432D-B1D1-2A0AADE6222B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1: Offline preemption identification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7FB763B8-3C80-400E-80C8-7365BCDF704A}" type="parTrans" cxnId="{5AF94D41-E1A5-41AC-BF36-9C8EBA393891}">
      <dgm:prSet/>
      <dgm:spPr/>
      <dgm:t>
        <a:bodyPr/>
        <a:lstStyle/>
        <a:p>
          <a:endParaRPr lang="sv-SE"/>
        </a:p>
      </dgm:t>
    </dgm:pt>
    <dgm:pt modelId="{422CFA17-BF9E-46AF-AF35-B4A9323D6A36}" type="sibTrans" cxnId="{5AF94D41-E1A5-41AC-BF36-9C8EBA393891}">
      <dgm:prSet/>
      <dgm:spPr/>
      <dgm:t>
        <a:bodyPr/>
        <a:lstStyle/>
        <a:p>
          <a:endParaRPr lang="sv-SE"/>
        </a:p>
      </dgm:t>
    </dgm:pt>
    <dgm:pt modelId="{6D21D957-3DA3-4283-8054-12F2A9D4013A}">
      <dgm:prSet/>
      <dgm:spPr>
        <a:solidFill>
          <a:schemeClr val="accent2">
            <a:lumMod val="40000"/>
            <a:lumOff val="6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tx1"/>
              </a:solidFill>
            </a:rPr>
            <a:t>Step 3: Iterate until no </a:t>
          </a:r>
          <a:r>
            <a:rPr lang="en-US" b="1" smtClean="0">
              <a:solidFill>
                <a:schemeClr val="tx1"/>
              </a:solidFill>
            </a:rPr>
            <a:t>more 	preemptions  </a:t>
          </a:r>
          <a:r>
            <a:rPr lang="en-US" b="1" dirty="0" smtClean="0">
              <a:solidFill>
                <a:schemeClr val="tx1"/>
              </a:solidFill>
            </a:rPr>
            <a:t>can </a:t>
          </a:r>
          <a:r>
            <a:rPr lang="en-US" b="1" smtClean="0">
              <a:solidFill>
                <a:schemeClr val="tx1"/>
              </a:solidFill>
            </a:rPr>
            <a:t>be  	eliminated</a:t>
          </a:r>
          <a:endParaRPr lang="en-US" b="1" dirty="0" smtClean="0">
            <a:solidFill>
              <a:schemeClr val="tx1"/>
            </a:solidFill>
          </a:endParaRPr>
        </a:p>
      </dgm:t>
    </dgm:pt>
    <dgm:pt modelId="{E7D5D988-0D86-4E26-9C1E-F236744974AA}" type="parTrans" cxnId="{F62F147A-EB67-4ADF-A9EE-2084AE54719C}">
      <dgm:prSet/>
      <dgm:spPr/>
      <dgm:t>
        <a:bodyPr/>
        <a:lstStyle/>
        <a:p>
          <a:endParaRPr lang="sv-SE"/>
        </a:p>
      </dgm:t>
    </dgm:pt>
    <dgm:pt modelId="{593C426D-1FE1-49CA-A0EC-1CAA90261FBE}" type="sibTrans" cxnId="{F62F147A-EB67-4ADF-A9EE-2084AE54719C}">
      <dgm:prSet/>
      <dgm:spPr/>
      <dgm:t>
        <a:bodyPr/>
        <a:lstStyle/>
        <a:p>
          <a:endParaRPr lang="sv-SE"/>
        </a:p>
      </dgm:t>
    </dgm:pt>
    <dgm:pt modelId="{9BD72FAD-9FC4-4A81-8FE3-625F66FF056F}">
      <dgm:prSet phldrT="[Text]"/>
      <dgm:spPr>
        <a:solidFill>
          <a:schemeClr val="accent2">
            <a:lumMod val="20000"/>
            <a:lumOff val="80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Step 2: Preemption elimination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a. Calculate the minimum frequency  required to eliminate the preemption</a:t>
          </a:r>
        </a:p>
        <a:p>
          <a:pPr algn="l"/>
          <a:r>
            <a:rPr lang="en-US" b="1" dirty="0" smtClean="0">
              <a:solidFill>
                <a:schemeClr val="bg1">
                  <a:lumMod val="50000"/>
                </a:schemeClr>
              </a:solidFill>
            </a:rPr>
            <a:t>b. Analyze the effect of preemption elimination on the rest of the schedule</a:t>
          </a:r>
          <a:endParaRPr lang="sv-SE" b="1" dirty="0">
            <a:solidFill>
              <a:schemeClr val="bg1">
                <a:lumMod val="50000"/>
              </a:schemeClr>
            </a:solidFill>
          </a:endParaRPr>
        </a:p>
      </dgm:t>
    </dgm:pt>
    <dgm:pt modelId="{6E301FA0-B67C-4F73-983D-4749C8D23D96}" type="parTrans" cxnId="{548AEF12-3DEF-4BE4-8DFC-76F6922DC51B}">
      <dgm:prSet/>
      <dgm:spPr/>
      <dgm:t>
        <a:bodyPr/>
        <a:lstStyle/>
        <a:p>
          <a:endParaRPr lang="sv-SE"/>
        </a:p>
      </dgm:t>
    </dgm:pt>
    <dgm:pt modelId="{5FA60069-8B4E-4160-AC5A-DB6A0EE58656}" type="sibTrans" cxnId="{548AEF12-3DEF-4BE4-8DFC-76F6922DC51B}">
      <dgm:prSet/>
      <dgm:spPr/>
      <dgm:t>
        <a:bodyPr/>
        <a:lstStyle/>
        <a:p>
          <a:endParaRPr lang="sv-SE"/>
        </a:p>
      </dgm:t>
    </dgm:pt>
    <dgm:pt modelId="{CA8FB4C6-6FA8-41CB-822B-A934A6AA83C7}" type="pres">
      <dgm:prSet presAssocID="{75A13745-C849-4FA9-B86B-C7E09A2A2BED}" presName="Name0" presStyleCnt="0">
        <dgm:presLayoutVars>
          <dgm:dir/>
          <dgm:animLvl val="lvl"/>
          <dgm:resizeHandles val="exact"/>
        </dgm:presLayoutVars>
      </dgm:prSet>
      <dgm:spPr/>
    </dgm:pt>
    <dgm:pt modelId="{A7F42477-C56A-47AA-B499-11C988AC1619}" type="pres">
      <dgm:prSet presAssocID="{BFA5C4A7-920B-432D-B1D1-2A0AADE6222B}" presName="parTxOnly" presStyleLbl="node1" presStyleIdx="0" presStyleCnt="3" custScaleX="31270" custScaleY="84973" custLinFactX="-6016" custLinFactNeighborX="-10000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12CE4745-A6FE-47B5-A8CC-C63550CD1E2A}" type="pres">
      <dgm:prSet presAssocID="{422CFA17-BF9E-46AF-AF35-B4A9323D6A36}" presName="parTxOnlySpace" presStyleCnt="0"/>
      <dgm:spPr/>
    </dgm:pt>
    <dgm:pt modelId="{EAE40C44-F666-4DA1-BB30-A8105BCDBA41}" type="pres">
      <dgm:prSet presAssocID="{9BD72FAD-9FC4-4A81-8FE3-625F66FF056F}" presName="parTxOnly" presStyleLbl="node1" presStyleIdx="1" presStyleCnt="3" custScaleX="31628" custScaleY="84021" custLinFactNeighborX="-5490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  <dgm:pt modelId="{21D706E6-3C7B-4114-B722-D6305B355A41}" type="pres">
      <dgm:prSet presAssocID="{5FA60069-8B4E-4160-AC5A-DB6A0EE58656}" presName="parTxOnlySpace" presStyleCnt="0"/>
      <dgm:spPr/>
    </dgm:pt>
    <dgm:pt modelId="{D82C18B7-1DD8-4E0D-B10A-CD17456E2B04}" type="pres">
      <dgm:prSet presAssocID="{6D21D957-3DA3-4283-8054-12F2A9D4013A}" presName="parTxOnly" presStyleLbl="node1" presStyleIdx="2" presStyleCnt="3" custScaleX="28968" custScaleY="84973" custLinFactX="3315" custLinFactNeighborX="100000" custLinFactNeighborY="12">
        <dgm:presLayoutVars>
          <dgm:chMax val="0"/>
          <dgm:chPref val="0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sv-SE"/>
        </a:p>
      </dgm:t>
    </dgm:pt>
  </dgm:ptLst>
  <dgm:cxnLst>
    <dgm:cxn modelId="{F62F147A-EB67-4ADF-A9EE-2084AE54719C}" srcId="{75A13745-C849-4FA9-B86B-C7E09A2A2BED}" destId="{6D21D957-3DA3-4283-8054-12F2A9D4013A}" srcOrd="2" destOrd="0" parTransId="{E7D5D988-0D86-4E26-9C1E-F236744974AA}" sibTransId="{593C426D-1FE1-49CA-A0EC-1CAA90261FBE}"/>
    <dgm:cxn modelId="{DBA5F49D-819A-4EE2-93DB-938936DBC566}" type="presOf" srcId="{BFA5C4A7-920B-432D-B1D1-2A0AADE6222B}" destId="{A7F42477-C56A-47AA-B499-11C988AC1619}" srcOrd="0" destOrd="0" presId="urn:microsoft.com/office/officeart/2005/8/layout/chevron1"/>
    <dgm:cxn modelId="{548AEF12-3DEF-4BE4-8DFC-76F6922DC51B}" srcId="{75A13745-C849-4FA9-B86B-C7E09A2A2BED}" destId="{9BD72FAD-9FC4-4A81-8FE3-625F66FF056F}" srcOrd="1" destOrd="0" parTransId="{6E301FA0-B67C-4F73-983D-4749C8D23D96}" sibTransId="{5FA60069-8B4E-4160-AC5A-DB6A0EE58656}"/>
    <dgm:cxn modelId="{4653D717-839A-4CBB-960F-BF0508AD43E4}" type="presOf" srcId="{75A13745-C849-4FA9-B86B-C7E09A2A2BED}" destId="{CA8FB4C6-6FA8-41CB-822B-A934A6AA83C7}" srcOrd="0" destOrd="0" presId="urn:microsoft.com/office/officeart/2005/8/layout/chevron1"/>
    <dgm:cxn modelId="{A826854C-A417-4072-962B-527046A48543}" type="presOf" srcId="{6D21D957-3DA3-4283-8054-12F2A9D4013A}" destId="{D82C18B7-1DD8-4E0D-B10A-CD17456E2B04}" srcOrd="0" destOrd="0" presId="urn:microsoft.com/office/officeart/2005/8/layout/chevron1"/>
    <dgm:cxn modelId="{B0889DC3-56B7-4D0C-A1F3-21A5E209F8F6}" type="presOf" srcId="{9BD72FAD-9FC4-4A81-8FE3-625F66FF056F}" destId="{EAE40C44-F666-4DA1-BB30-A8105BCDBA41}" srcOrd="0" destOrd="0" presId="urn:microsoft.com/office/officeart/2005/8/layout/chevron1"/>
    <dgm:cxn modelId="{5AF94D41-E1A5-41AC-BF36-9C8EBA393891}" srcId="{75A13745-C849-4FA9-B86B-C7E09A2A2BED}" destId="{BFA5C4A7-920B-432D-B1D1-2A0AADE6222B}" srcOrd="0" destOrd="0" parTransId="{7FB763B8-3C80-400E-80C8-7365BCDF704A}" sibTransId="{422CFA17-BF9E-46AF-AF35-B4A9323D6A36}"/>
    <dgm:cxn modelId="{C6DBB949-2689-40F8-9354-F805E2225771}" type="presParOf" srcId="{CA8FB4C6-6FA8-41CB-822B-A934A6AA83C7}" destId="{A7F42477-C56A-47AA-B499-11C988AC1619}" srcOrd="0" destOrd="0" presId="urn:microsoft.com/office/officeart/2005/8/layout/chevron1"/>
    <dgm:cxn modelId="{1486B5D0-0733-4C6E-9B59-F39338AA7DBD}" type="presParOf" srcId="{CA8FB4C6-6FA8-41CB-822B-A934A6AA83C7}" destId="{12CE4745-A6FE-47B5-A8CC-C63550CD1E2A}" srcOrd="1" destOrd="0" presId="urn:microsoft.com/office/officeart/2005/8/layout/chevron1"/>
    <dgm:cxn modelId="{53F1FE91-5D86-4C7A-9F80-CA9F2A7A935A}" type="presParOf" srcId="{CA8FB4C6-6FA8-41CB-822B-A934A6AA83C7}" destId="{EAE40C44-F666-4DA1-BB30-A8105BCDBA41}" srcOrd="2" destOrd="0" presId="urn:microsoft.com/office/officeart/2005/8/layout/chevron1"/>
    <dgm:cxn modelId="{DCD64D5D-70CB-4EDA-82C8-28180D2C30ED}" type="presParOf" srcId="{CA8FB4C6-6FA8-41CB-822B-A934A6AA83C7}" destId="{21D706E6-3C7B-4114-B722-D6305B355A41}" srcOrd="3" destOrd="0" presId="urn:microsoft.com/office/officeart/2005/8/layout/chevron1"/>
    <dgm:cxn modelId="{ED7F41F3-6635-430B-BB4C-2991250024AA}" type="presParOf" srcId="{CA8FB4C6-6FA8-41CB-822B-A934A6AA83C7}" destId="{D82C18B7-1DD8-4E0D-B10A-CD17456E2B04}" srcOrd="4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0E5862-F114-4F52-934C-702C77825748}" type="datetimeFigureOut">
              <a:rPr lang="sv-SE" smtClean="0"/>
              <a:pPr/>
              <a:t>2010-11-02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D79C39-AD6E-4AE3-BA92-2FA23EAEB9C4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ckgd_grey p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131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D5A2D8-1826-4FDB-B289-06DEDDE786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D78802-4A39-4085-A493-CE3AEEAA660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2DB-71B5-4039-A6D1-6FC6358211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35E01-4B32-407A-B409-BF835B67003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A8A6D-33A5-459B-B2F4-D6F1C68D15D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D5959-3F44-4ED3-93A2-6B4047D126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F0C4B3-FC4E-4093-B928-26A6457075DF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70310C-4564-41A7-9070-3635534188FB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0E66C7-BC60-4E59-8576-B07F30AB2FA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sv-S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D0A5F-275E-4865-A44D-45E93D016A6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ckgd_grey p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sv-SE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 smtClean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692275" y="64531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24300" y="6408738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817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7184D96-FF85-44FB-BA05-30BFDA77554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8280920" cy="1470025"/>
          </a:xfrm>
        </p:spPr>
        <p:txBody>
          <a:bodyPr/>
          <a:lstStyle/>
          <a:p>
            <a:r>
              <a:rPr lang="en-US" sz="3200" b="1" dirty="0" smtClean="0"/>
              <a:t>Reducing the Number of Preemptions in Real-Time Systems Scheduling</a:t>
            </a:r>
            <a:br>
              <a:rPr lang="en-US" sz="3200" b="1" dirty="0" smtClean="0"/>
            </a:br>
            <a:r>
              <a:rPr lang="en-US" sz="3200" b="1" dirty="0" smtClean="0"/>
              <a:t>by CPU Frequency Scaling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7664" y="3356992"/>
            <a:ext cx="6400800" cy="1008112"/>
          </a:xfrm>
        </p:spPr>
        <p:txBody>
          <a:bodyPr/>
          <a:lstStyle/>
          <a:p>
            <a:r>
              <a:rPr lang="en-US" sz="2000" u="sng" dirty="0" err="1" smtClean="0"/>
              <a:t>Abhilash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Thekkilakattil</a:t>
            </a:r>
            <a:r>
              <a:rPr lang="en-US" sz="2000" dirty="0" smtClean="0"/>
              <a:t>, </a:t>
            </a:r>
            <a:r>
              <a:rPr lang="en-US" sz="2000" dirty="0" err="1" smtClean="0"/>
              <a:t>Anju</a:t>
            </a:r>
            <a:r>
              <a:rPr lang="en-US" sz="2000" dirty="0" smtClean="0"/>
              <a:t> S </a:t>
            </a:r>
            <a:r>
              <a:rPr lang="en-US" sz="2000" dirty="0" err="1" smtClean="0"/>
              <a:t>Pillai</a:t>
            </a:r>
            <a:r>
              <a:rPr lang="en-US" sz="2000" dirty="0" smtClean="0"/>
              <a:t>, </a:t>
            </a:r>
            <a:r>
              <a:rPr lang="en-US" sz="2000" dirty="0" err="1" smtClean="0"/>
              <a:t>Radu</a:t>
            </a:r>
            <a:r>
              <a:rPr lang="en-US" sz="2000" dirty="0" smtClean="0"/>
              <a:t> </a:t>
            </a:r>
            <a:r>
              <a:rPr lang="en-US" sz="2000" dirty="0" err="1" smtClean="0"/>
              <a:t>Dobrin</a:t>
            </a:r>
            <a:r>
              <a:rPr lang="en-US" sz="2000" dirty="0" smtClean="0"/>
              <a:t>, </a:t>
            </a:r>
            <a:r>
              <a:rPr lang="en-US" sz="2000" dirty="0" err="1" smtClean="0"/>
              <a:t>Sasikumar</a:t>
            </a:r>
            <a:r>
              <a:rPr lang="en-US" sz="2000" dirty="0" smtClean="0"/>
              <a:t> </a:t>
            </a:r>
            <a:r>
              <a:rPr lang="en-US" sz="2000" dirty="0" err="1" smtClean="0"/>
              <a:t>Punnekkat</a:t>
            </a:r>
            <a:endParaRPr lang="en-US" sz="2000" dirty="0"/>
          </a:p>
        </p:txBody>
      </p:sp>
      <p:grpSp>
        <p:nvGrpSpPr>
          <p:cNvPr id="4" name="Group 3"/>
          <p:cNvGrpSpPr/>
          <p:nvPr/>
        </p:nvGrpSpPr>
        <p:grpSpPr>
          <a:xfrm>
            <a:off x="1873027" y="6093297"/>
            <a:ext cx="1546845" cy="690318"/>
            <a:chOff x="3657600" y="3476274"/>
            <a:chExt cx="2219325" cy="1375701"/>
          </a:xfrm>
        </p:grpSpPr>
        <p:sp>
          <p:nvSpPr>
            <p:cNvPr id="5" name="Rectangle 4"/>
            <p:cNvSpPr/>
            <p:nvPr/>
          </p:nvSpPr>
          <p:spPr>
            <a:xfrm>
              <a:off x="3989146" y="3476274"/>
              <a:ext cx="1568999" cy="674688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1600" b="1" cap="none" spc="0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EURECA</a:t>
              </a:r>
              <a:endParaRPr lang="en-US" sz="16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  <p:pic>
          <p:nvPicPr>
            <p:cNvPr id="6" name="Picture 1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657600" y="4166175"/>
              <a:ext cx="2219325" cy="685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Arrow Connector 2"/>
          <p:cNvCxnSpPr/>
          <p:nvPr/>
        </p:nvCxnSpPr>
        <p:spPr bwMode="auto">
          <a:xfrm>
            <a:off x="2617459" y="475854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2858685" y="4246188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409547" y="3031068"/>
            <a:ext cx="320264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722781" y="4246188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2494934" y="4398783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 flipH="1" flipV="1">
            <a:off x="3049150" y="3174727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2659995" y="3535124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1148495" y="3353216"/>
            <a:ext cx="1440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A (high priority)</a:t>
            </a:r>
            <a:endParaRPr lang="en-US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1115616" y="454323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B (low priority)</a:t>
            </a:r>
            <a:endParaRPr lang="en-US" sz="1050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2031231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1</a:t>
            </a:r>
            <a:r>
              <a:rPr lang="en-US" sz="1200" dirty="0" smtClean="0"/>
              <a:t>. A has </a:t>
            </a:r>
            <a:r>
              <a:rPr lang="en-US" sz="1200" dirty="0" smtClean="0">
                <a:solidFill>
                  <a:srgbClr val="0A32FA"/>
                </a:solidFill>
              </a:rPr>
              <a:t>higher</a:t>
            </a:r>
            <a:r>
              <a:rPr lang="en-US" sz="1200" dirty="0" smtClean="0"/>
              <a:t> priority than B</a:t>
            </a:r>
            <a:endParaRPr lang="sv-SE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5436096" y="2319263"/>
            <a:ext cx="2736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2.</a:t>
            </a:r>
            <a:r>
              <a:rPr lang="en-US" sz="1200" dirty="0" smtClean="0"/>
              <a:t> A is released </a:t>
            </a:r>
            <a:r>
              <a:rPr lang="en-US" sz="1200" dirty="0" smtClean="0">
                <a:solidFill>
                  <a:srgbClr val="0A32FA"/>
                </a:solidFill>
              </a:rPr>
              <a:t>after</a:t>
            </a:r>
            <a:r>
              <a:rPr lang="en-US" sz="1200" dirty="0" smtClean="0"/>
              <a:t> B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436096" y="2607295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3.</a:t>
            </a:r>
            <a:r>
              <a:rPr lang="en-US" sz="1200" dirty="0" smtClean="0"/>
              <a:t> A starts executing </a:t>
            </a:r>
            <a:r>
              <a:rPr lang="en-US" sz="1200" dirty="0" smtClean="0">
                <a:solidFill>
                  <a:srgbClr val="0A32FA"/>
                </a:solidFill>
              </a:rPr>
              <a:t>after start </a:t>
            </a:r>
            <a:r>
              <a:rPr lang="en-US" sz="1200" dirty="0" smtClean="0"/>
              <a:t>of 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436096" y="2895327"/>
            <a:ext cx="3707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4.</a:t>
            </a:r>
            <a:r>
              <a:rPr lang="en-US" sz="1200" dirty="0" smtClean="0"/>
              <a:t> B finishes its execution </a:t>
            </a:r>
            <a:r>
              <a:rPr lang="en-US" sz="1200" dirty="0" smtClean="0">
                <a:solidFill>
                  <a:srgbClr val="0A32FA"/>
                </a:solidFill>
              </a:rPr>
              <a:t>after  the release </a:t>
            </a:r>
            <a:r>
              <a:rPr lang="en-US" sz="1200" dirty="0" smtClean="0"/>
              <a:t>of A</a:t>
            </a:r>
            <a:endParaRPr lang="sv-SE" sz="1200" dirty="0"/>
          </a:p>
        </p:txBody>
      </p:sp>
      <p:sp>
        <p:nvSpPr>
          <p:cNvPr id="28" name="Oval 27"/>
          <p:cNvSpPr/>
          <p:nvPr/>
        </p:nvSpPr>
        <p:spPr bwMode="auto">
          <a:xfrm>
            <a:off x="3193523" y="3861048"/>
            <a:ext cx="360040" cy="108012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9" name="Straight Connector 28"/>
          <p:cNvCxnSpPr>
            <a:stCxn id="4" idx="3"/>
            <a:endCxn id="5" idx="1"/>
          </p:cNvCxnSpPr>
          <p:nvPr/>
        </p:nvCxnSpPr>
        <p:spPr bwMode="auto">
          <a:xfrm flipV="1">
            <a:off x="3409547" y="3283096"/>
            <a:ext cx="1588" cy="12151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Rectangle 29"/>
          <p:cNvSpPr/>
          <p:nvPr/>
        </p:nvSpPr>
        <p:spPr bwMode="auto">
          <a:xfrm>
            <a:off x="3707904" y="4177788"/>
            <a:ext cx="1152128" cy="570149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traight Connector 30"/>
          <p:cNvCxnSpPr>
            <a:stCxn id="5" idx="3"/>
            <a:endCxn id="6" idx="1"/>
          </p:cNvCxnSpPr>
          <p:nvPr/>
        </p:nvCxnSpPr>
        <p:spPr bwMode="auto">
          <a:xfrm flipH="1">
            <a:off x="3722781" y="3283096"/>
            <a:ext cx="7030" cy="12151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843808" y="3823156"/>
            <a:ext cx="4956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b="1" dirty="0" err="1" smtClean="0"/>
              <a:t>C</a:t>
            </a:r>
            <a:r>
              <a:rPr lang="sv-SE" sz="1200" b="1" baseline="-25000" dirty="0" err="1" smtClean="0"/>
              <a:t>new</a:t>
            </a:r>
            <a:endParaRPr lang="sv-SE" sz="1200" b="1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1115616" y="4944649"/>
            <a:ext cx="6624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Execution time is inversely proportional to clock frequency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635896" y="5448706"/>
            <a:ext cx="352839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C</a:t>
            </a:r>
            <a:r>
              <a:rPr lang="sv-SE" baseline="-25000" dirty="0" smtClean="0"/>
              <a:t>old </a:t>
            </a:r>
            <a:r>
              <a:rPr lang="el-GR" dirty="0" smtClean="0"/>
              <a:t>α</a:t>
            </a:r>
            <a:r>
              <a:rPr lang="sv-SE" dirty="0" smtClean="0"/>
              <a:t> 1/F</a:t>
            </a:r>
            <a:r>
              <a:rPr lang="sv-SE" baseline="-25000" dirty="0" smtClean="0"/>
              <a:t>old</a:t>
            </a:r>
          </a:p>
          <a:p>
            <a:endParaRPr lang="sv-SE" baseline="-25000" dirty="0" smtClean="0"/>
          </a:p>
          <a:p>
            <a:r>
              <a:rPr lang="sv-SE" dirty="0" err="1" smtClean="0"/>
              <a:t>C</a:t>
            </a:r>
            <a:r>
              <a:rPr lang="sv-SE" baseline="-25000" dirty="0" err="1" smtClean="0"/>
              <a:t>new</a:t>
            </a:r>
            <a:r>
              <a:rPr lang="sv-SE" baseline="-25000" dirty="0" smtClean="0"/>
              <a:t> </a:t>
            </a:r>
            <a:r>
              <a:rPr lang="el-GR" dirty="0" smtClean="0"/>
              <a:t>α</a:t>
            </a:r>
            <a:r>
              <a:rPr lang="sv-SE" dirty="0" smtClean="0"/>
              <a:t> 1/F</a:t>
            </a:r>
            <a:r>
              <a:rPr lang="sv-SE" baseline="-25000" dirty="0" smtClean="0"/>
              <a:t>new</a:t>
            </a:r>
          </a:p>
          <a:p>
            <a:endParaRPr lang="sv-SE" baseline="-25000" dirty="0" smtClean="0"/>
          </a:p>
          <a:p>
            <a:r>
              <a:rPr lang="sv-SE" dirty="0" err="1" smtClean="0"/>
              <a:t>F</a:t>
            </a:r>
            <a:r>
              <a:rPr lang="sv-SE" baseline="-25000" dirty="0" err="1" smtClean="0"/>
              <a:t>new</a:t>
            </a:r>
            <a:r>
              <a:rPr lang="sv-SE" baseline="-25000" dirty="0" smtClean="0"/>
              <a:t> </a:t>
            </a:r>
            <a:r>
              <a:rPr lang="sv-SE" dirty="0" smtClean="0"/>
              <a:t>= (C</a:t>
            </a:r>
            <a:r>
              <a:rPr lang="sv-SE" baseline="-25000" dirty="0" smtClean="0"/>
              <a:t>old </a:t>
            </a:r>
            <a:r>
              <a:rPr lang="sv-SE" dirty="0" smtClean="0"/>
              <a:t>/ </a:t>
            </a:r>
            <a:r>
              <a:rPr lang="sv-SE" dirty="0" err="1" smtClean="0"/>
              <a:t>C</a:t>
            </a:r>
            <a:r>
              <a:rPr lang="sv-SE" baseline="-25000" dirty="0" err="1" smtClean="0"/>
              <a:t>new</a:t>
            </a:r>
            <a:r>
              <a:rPr lang="sv-SE" baseline="-25000" dirty="0" smtClean="0"/>
              <a:t> </a:t>
            </a:r>
            <a:r>
              <a:rPr lang="sv-SE" dirty="0" smtClean="0"/>
              <a:t>) </a:t>
            </a:r>
            <a:r>
              <a:rPr lang="sv-SE" dirty="0" err="1" smtClean="0"/>
              <a:t>F</a:t>
            </a:r>
            <a:r>
              <a:rPr lang="sv-SE" baseline="-25000" dirty="0" err="1" smtClean="0"/>
              <a:t>old</a:t>
            </a:r>
            <a:endParaRPr lang="sv-SE" dirty="0"/>
          </a:p>
        </p:txBody>
      </p:sp>
      <p:graphicFrame>
        <p:nvGraphicFramePr>
          <p:cNvPr id="25" name="Diagram 24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CC66"/>
                                      </p:to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1" animBg="1"/>
      <p:bldP spid="30" grpId="0" animBg="1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 bwMode="auto">
          <a:xfrm>
            <a:off x="3462408" y="3211467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" name="Rectangle 4"/>
          <p:cNvSpPr/>
          <p:nvPr/>
        </p:nvSpPr>
        <p:spPr bwMode="auto">
          <a:xfrm>
            <a:off x="3703634" y="2985357"/>
            <a:ext cx="550862" cy="226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4254496" y="2410086"/>
            <a:ext cx="320264" cy="22682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567730" y="2985357"/>
            <a:ext cx="550862" cy="226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038472" y="2708920"/>
            <a:ext cx="360040" cy="864096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3480704" y="2996158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4038472" y="2420094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1" name="Rectangle 20"/>
          <p:cNvSpPr/>
          <p:nvPr/>
        </p:nvSpPr>
        <p:spPr bwMode="auto">
          <a:xfrm>
            <a:off x="5118592" y="3490232"/>
            <a:ext cx="792088" cy="226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rot="5400000" flipH="1" flipV="1">
            <a:off x="4294088" y="3533424"/>
            <a:ext cx="352864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8" name="Straight Arrow Connector 27"/>
          <p:cNvCxnSpPr/>
          <p:nvPr/>
        </p:nvCxnSpPr>
        <p:spPr bwMode="auto">
          <a:xfrm>
            <a:off x="3318392" y="594856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Rectangle 28"/>
          <p:cNvSpPr/>
          <p:nvPr/>
        </p:nvSpPr>
        <p:spPr bwMode="auto">
          <a:xfrm>
            <a:off x="3703634" y="5129984"/>
            <a:ext cx="550862" cy="226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254496" y="4570326"/>
            <a:ext cx="320264" cy="22682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 rot="5400000" flipH="1" flipV="1">
            <a:off x="3480704" y="5156398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 flipH="1" flipV="1">
            <a:off x="4038472" y="4580334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4255290" y="5732462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Connector 76"/>
          <p:cNvCxnSpPr/>
          <p:nvPr/>
        </p:nvCxnSpPr>
        <p:spPr bwMode="auto">
          <a:xfrm rot="5400000">
            <a:off x="4687338" y="4869160"/>
            <a:ext cx="2447478" cy="79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pSp>
        <p:nvGrpSpPr>
          <p:cNvPr id="55" name="Group 54"/>
          <p:cNvGrpSpPr/>
          <p:nvPr/>
        </p:nvGrpSpPr>
        <p:grpSpPr>
          <a:xfrm>
            <a:off x="1158152" y="2204864"/>
            <a:ext cx="1944216" cy="1573143"/>
            <a:chOff x="7769824" y="2265839"/>
            <a:chExt cx="1944216" cy="1573143"/>
          </a:xfrm>
        </p:grpSpPr>
        <p:sp>
          <p:nvSpPr>
            <p:cNvPr id="80" name="TextBox 79"/>
            <p:cNvSpPr txBox="1"/>
            <p:nvPr/>
          </p:nvSpPr>
          <p:spPr>
            <a:xfrm>
              <a:off x="7769824" y="2265839"/>
              <a:ext cx="194421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          </a:t>
              </a:r>
              <a:endParaRPr lang="en-US" sz="1200" b="1" dirty="0" smtClean="0"/>
            </a:p>
            <a:p>
              <a:endParaRPr lang="en-US" sz="1200" dirty="0" smtClean="0"/>
            </a:p>
            <a:p>
              <a:r>
                <a:rPr lang="en-US" sz="1200" dirty="0" smtClean="0"/>
                <a:t>Task A (highest  priority)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7769824" y="3057927"/>
              <a:ext cx="161364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Task B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7769824" y="3561983"/>
              <a:ext cx="187220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Task C (lowest priority)</a:t>
              </a:r>
              <a:endParaRPr lang="en-US" sz="1200" dirty="0"/>
            </a:p>
          </p:txBody>
        </p:sp>
      </p:grpSp>
      <p:cxnSp>
        <p:nvCxnSpPr>
          <p:cNvPr id="56" name="Straight Arrow Connector 55"/>
          <p:cNvCxnSpPr/>
          <p:nvPr/>
        </p:nvCxnSpPr>
        <p:spPr bwMode="auto">
          <a:xfrm>
            <a:off x="3462408" y="2636912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3462408" y="3716317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2" name="Straight Arrow Connector 71"/>
          <p:cNvCxnSpPr/>
          <p:nvPr/>
        </p:nvCxnSpPr>
        <p:spPr bwMode="auto">
          <a:xfrm>
            <a:off x="3318392" y="4797152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/>
          <p:nvPr/>
        </p:nvCxnSpPr>
        <p:spPr bwMode="auto">
          <a:xfrm>
            <a:off x="3318392" y="5373216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97" name="Group 96"/>
          <p:cNvGrpSpPr/>
          <p:nvPr/>
        </p:nvGrpSpPr>
        <p:grpSpPr>
          <a:xfrm>
            <a:off x="1230160" y="4221089"/>
            <a:ext cx="1973688" cy="1717159"/>
            <a:chOff x="7769824" y="2501680"/>
            <a:chExt cx="1973688" cy="1286140"/>
          </a:xfrm>
        </p:grpSpPr>
        <p:sp>
          <p:nvSpPr>
            <p:cNvPr id="99" name="TextBox 98"/>
            <p:cNvSpPr txBox="1"/>
            <p:nvPr/>
          </p:nvSpPr>
          <p:spPr>
            <a:xfrm>
              <a:off x="7769824" y="2501680"/>
              <a:ext cx="1973688" cy="4840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         </a:t>
              </a:r>
              <a:endParaRPr lang="en-US" sz="1200" b="1" dirty="0" smtClean="0"/>
            </a:p>
            <a:p>
              <a:endParaRPr lang="en-US" sz="1200" b="1" dirty="0" smtClean="0"/>
            </a:p>
            <a:p>
              <a:r>
                <a:rPr lang="en-US" sz="1200" dirty="0" smtClean="0"/>
                <a:t>Task A (highest priority)</a:t>
              </a:r>
              <a:endParaRPr lang="en-US" sz="12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7769824" y="3157145"/>
              <a:ext cx="1613648" cy="207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Task B</a:t>
              </a:r>
              <a:endParaRPr lang="en-US" sz="12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769824" y="3580350"/>
              <a:ext cx="1800200" cy="2074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/>
                <a:t>Task C (lowest priority)</a:t>
              </a:r>
              <a:endParaRPr lang="en-US" sz="1200" dirty="0"/>
            </a:p>
          </p:txBody>
        </p:sp>
      </p:grpSp>
      <p:cxnSp>
        <p:nvCxnSpPr>
          <p:cNvPr id="66" name="Straight Connector 65"/>
          <p:cNvCxnSpPr>
            <a:stCxn id="5" idx="3"/>
            <a:endCxn id="6" idx="1"/>
          </p:cNvCxnSpPr>
          <p:nvPr/>
        </p:nvCxnSpPr>
        <p:spPr bwMode="auto">
          <a:xfrm flipV="1">
            <a:off x="4254496" y="2523499"/>
            <a:ext cx="1588" cy="575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>
            <a:stCxn id="6" idx="3"/>
            <a:endCxn id="7" idx="1"/>
          </p:cNvCxnSpPr>
          <p:nvPr/>
        </p:nvCxnSpPr>
        <p:spPr bwMode="auto">
          <a:xfrm flipH="1">
            <a:off x="4567730" y="2523499"/>
            <a:ext cx="7030" cy="57527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567730" y="5129984"/>
            <a:ext cx="550862" cy="226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4567792" y="5129984"/>
            <a:ext cx="550862" cy="226825"/>
          </a:xfrm>
          <a:prstGeom prst="rect">
            <a:avLst/>
          </a:prstGeom>
          <a:solidFill>
            <a:srgbClr val="EAEAE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5118592" y="5709584"/>
            <a:ext cx="792088" cy="226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4110480" y="4869160"/>
            <a:ext cx="360040" cy="936104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118592" y="5709584"/>
            <a:ext cx="792088" cy="226800"/>
          </a:xfrm>
          <a:prstGeom prst="rect">
            <a:avLst/>
          </a:prstGeom>
          <a:solidFill>
            <a:srgbClr val="EAEAEA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582304" y="5709584"/>
            <a:ext cx="792088" cy="226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3" name="Straight Connector 72"/>
          <p:cNvCxnSpPr>
            <a:stCxn id="21" idx="1"/>
          </p:cNvCxnSpPr>
          <p:nvPr/>
        </p:nvCxnSpPr>
        <p:spPr bwMode="auto">
          <a:xfrm rot="10800000" flipV="1">
            <a:off x="5118592" y="3603632"/>
            <a:ext cx="1588" cy="25203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46" name="Diagram 45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3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50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9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8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1" grpId="0" animBg="1"/>
      <p:bldP spid="29" grpId="0" animBg="1"/>
      <p:bldP spid="30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3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5776" y="1695946"/>
            <a:ext cx="4032448" cy="436910"/>
          </a:xfrm>
        </p:spPr>
        <p:txBody>
          <a:bodyPr/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Recalculate start times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>
            <a:off x="3102368" y="3932341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" name="Rectangle 3"/>
          <p:cNvSpPr/>
          <p:nvPr/>
        </p:nvSpPr>
        <p:spPr bwMode="auto">
          <a:xfrm>
            <a:off x="3343594" y="3127943"/>
            <a:ext cx="550862" cy="2268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894456" y="2625395"/>
            <a:ext cx="252000" cy="22682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rot="5400000" flipH="1" flipV="1">
            <a:off x="3124776" y="3138744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" name="Straight Arrow Connector 7"/>
          <p:cNvCxnSpPr/>
          <p:nvPr/>
        </p:nvCxnSpPr>
        <p:spPr bwMode="auto">
          <a:xfrm rot="5400000" flipH="1" flipV="1">
            <a:off x="3678432" y="2635403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4572000" y="3704122"/>
            <a:ext cx="792088" cy="226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4352432" y="3707722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3102368" y="657974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Rectangle 33"/>
          <p:cNvSpPr/>
          <p:nvPr/>
        </p:nvSpPr>
        <p:spPr bwMode="auto">
          <a:xfrm>
            <a:off x="3343594" y="5691464"/>
            <a:ext cx="550862" cy="22682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3124776" y="5702265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" name="Rectangle 38"/>
          <p:cNvSpPr/>
          <p:nvPr/>
        </p:nvSpPr>
        <p:spPr bwMode="auto">
          <a:xfrm>
            <a:off x="4611560" y="6336958"/>
            <a:ext cx="792088" cy="226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rot="5400000" flipH="1" flipV="1">
            <a:off x="3348658" y="6355126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536504" y="6002124"/>
            <a:ext cx="457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Start time = </a:t>
            </a:r>
            <a:r>
              <a:rPr lang="en-US" sz="1200" b="1" dirty="0" smtClean="0">
                <a:solidFill>
                  <a:srgbClr val="0A32FA"/>
                </a:solidFill>
              </a:rPr>
              <a:t>latest finish </a:t>
            </a:r>
            <a:r>
              <a:rPr lang="en-US" sz="1200" b="1" dirty="0" smtClean="0"/>
              <a:t>time </a:t>
            </a:r>
            <a:r>
              <a:rPr lang="en-US" sz="1200" b="1" dirty="0" smtClean="0">
                <a:solidFill>
                  <a:srgbClr val="0A32FA"/>
                </a:solidFill>
              </a:rPr>
              <a:t>among</a:t>
            </a:r>
            <a:r>
              <a:rPr lang="en-US" sz="1200" b="1" dirty="0" smtClean="0"/>
              <a:t> all higher priority tasks </a:t>
            </a:r>
            <a:endParaRPr lang="en-US" sz="1200" b="1" dirty="0"/>
          </a:p>
        </p:txBody>
      </p:sp>
      <p:sp>
        <p:nvSpPr>
          <p:cNvPr id="51" name="TextBox 50"/>
          <p:cNvSpPr txBox="1"/>
          <p:nvPr/>
        </p:nvSpPr>
        <p:spPr>
          <a:xfrm>
            <a:off x="323528" y="2132856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1: There are no higher priority tasks executing when a task is released  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323528" y="435581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CASE 2: There are higher priority tasks executing when a task is released</a:t>
            </a:r>
            <a:endParaRPr lang="en-US" dirty="0"/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3102368" y="2852221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3059832" y="3355562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/>
          <p:nvPr/>
        </p:nvCxnSpPr>
        <p:spPr bwMode="auto">
          <a:xfrm>
            <a:off x="3131840" y="5919083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0" name="TextBox 49"/>
          <p:cNvSpPr txBox="1"/>
          <p:nvPr/>
        </p:nvSpPr>
        <p:spPr>
          <a:xfrm>
            <a:off x="1115616" y="2575937"/>
            <a:ext cx="1944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A (</a:t>
            </a:r>
            <a:r>
              <a:rPr lang="sv-SE" sz="1200" dirty="0" err="1" smtClean="0"/>
              <a:t>highest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sp>
        <p:nvSpPr>
          <p:cNvPr id="53" name="TextBox 52"/>
          <p:cNvSpPr txBox="1"/>
          <p:nvPr/>
        </p:nvSpPr>
        <p:spPr>
          <a:xfrm>
            <a:off x="1115616" y="3151286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B</a:t>
            </a:r>
            <a:endParaRPr lang="sv-SE" sz="1200" dirty="0"/>
          </a:p>
        </p:txBody>
      </p:sp>
      <p:sp>
        <p:nvSpPr>
          <p:cNvPr id="54" name="TextBox 53"/>
          <p:cNvSpPr txBox="1"/>
          <p:nvPr/>
        </p:nvSpPr>
        <p:spPr>
          <a:xfrm>
            <a:off x="1115616" y="3644309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C (</a:t>
            </a:r>
            <a:r>
              <a:rPr lang="sv-SE" sz="1200" dirty="0" err="1" smtClean="0"/>
              <a:t>lowest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1115616" y="571409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B</a:t>
            </a:r>
            <a:endParaRPr lang="sv-SE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115616" y="6331967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C (</a:t>
            </a:r>
            <a:r>
              <a:rPr lang="sv-SE" sz="1200" dirty="0" err="1" smtClean="0"/>
              <a:t>lowest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sp>
        <p:nvSpPr>
          <p:cNvPr id="58" name="Rectangle 57"/>
          <p:cNvSpPr/>
          <p:nvPr/>
        </p:nvSpPr>
        <p:spPr bwMode="auto">
          <a:xfrm>
            <a:off x="3891696" y="5044185"/>
            <a:ext cx="720000" cy="22682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 bwMode="auto">
          <a:xfrm rot="5400000" flipH="1" flipV="1">
            <a:off x="3675672" y="5054193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3131840" y="5270296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1" name="TextBox 60"/>
          <p:cNvSpPr txBox="1"/>
          <p:nvPr/>
        </p:nvSpPr>
        <p:spPr>
          <a:xfrm>
            <a:off x="1115616" y="4581128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       </a:t>
            </a:r>
            <a:endParaRPr lang="sv-SE" sz="1200" b="1" dirty="0" smtClean="0"/>
          </a:p>
          <a:p>
            <a:endParaRPr lang="sv-SE" sz="1200" dirty="0" smtClean="0"/>
          </a:p>
          <a:p>
            <a:r>
              <a:rPr lang="sv-SE" sz="1200" dirty="0" smtClean="0"/>
              <a:t>Task A (</a:t>
            </a:r>
            <a:r>
              <a:rPr lang="sv-SE" sz="1200" dirty="0" err="1" smtClean="0"/>
              <a:t>highest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cxnSp>
        <p:nvCxnSpPr>
          <p:cNvPr id="72" name="Straight Arrow Connector 71"/>
          <p:cNvCxnSpPr>
            <a:stCxn id="58" idx="3"/>
            <a:endCxn id="39" idx="1"/>
          </p:cNvCxnSpPr>
          <p:nvPr/>
        </p:nvCxnSpPr>
        <p:spPr bwMode="auto">
          <a:xfrm flipH="1">
            <a:off x="4611560" y="5157598"/>
            <a:ext cx="136" cy="1292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/>
          </a:ln>
          <a:effectLst/>
        </p:spPr>
      </p:cxnSp>
      <p:cxnSp>
        <p:nvCxnSpPr>
          <p:cNvPr id="78" name="Straight Arrow Connector 77"/>
          <p:cNvCxnSpPr>
            <a:stCxn id="80" idx="1"/>
            <a:endCxn id="5" idx="3"/>
          </p:cNvCxnSpPr>
          <p:nvPr/>
        </p:nvCxnSpPr>
        <p:spPr bwMode="auto">
          <a:xfrm rot="10800000" flipV="1">
            <a:off x="4146456" y="2623700"/>
            <a:ext cx="2513776" cy="1151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6660232" y="2492896"/>
            <a:ext cx="151216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Finish time</a:t>
            </a:r>
            <a:endParaRPr lang="sv-SE" sz="1100" dirty="0"/>
          </a:p>
        </p:txBody>
      </p:sp>
      <p:cxnSp>
        <p:nvCxnSpPr>
          <p:cNvPr id="82" name="Straight Arrow Connector 81"/>
          <p:cNvCxnSpPr>
            <a:stCxn id="80" idx="1"/>
            <a:endCxn id="4" idx="3"/>
          </p:cNvCxnSpPr>
          <p:nvPr/>
        </p:nvCxnSpPr>
        <p:spPr bwMode="auto">
          <a:xfrm rot="10800000" flipV="1">
            <a:off x="3894456" y="2623700"/>
            <a:ext cx="2765776" cy="6176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7" name="TextBox 86"/>
          <p:cNvSpPr txBox="1"/>
          <p:nvPr/>
        </p:nvSpPr>
        <p:spPr>
          <a:xfrm>
            <a:off x="7092280" y="4865385"/>
            <a:ext cx="13681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100" dirty="0" smtClean="0"/>
              <a:t>Finish time</a:t>
            </a:r>
            <a:endParaRPr lang="sv-SE" sz="1100" dirty="0"/>
          </a:p>
        </p:txBody>
      </p:sp>
      <p:cxnSp>
        <p:nvCxnSpPr>
          <p:cNvPr id="89" name="Straight Arrow Connector 88"/>
          <p:cNvCxnSpPr>
            <a:stCxn id="87" idx="1"/>
            <a:endCxn id="34" idx="3"/>
          </p:cNvCxnSpPr>
          <p:nvPr/>
        </p:nvCxnSpPr>
        <p:spPr bwMode="auto">
          <a:xfrm rot="10800000" flipV="1">
            <a:off x="3894456" y="4996189"/>
            <a:ext cx="3197824" cy="80868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91" name="Straight Arrow Connector 90"/>
          <p:cNvCxnSpPr>
            <a:stCxn id="87" idx="1"/>
            <a:endCxn id="58" idx="3"/>
          </p:cNvCxnSpPr>
          <p:nvPr/>
        </p:nvCxnSpPr>
        <p:spPr bwMode="auto">
          <a:xfrm rot="10800000" flipV="1">
            <a:off x="4611696" y="4996190"/>
            <a:ext cx="2480584" cy="1614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4560231" y="3429000"/>
            <a:ext cx="1955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Start time = </a:t>
            </a:r>
            <a:r>
              <a:rPr lang="en-US" sz="1200" b="1" dirty="0" smtClean="0">
                <a:solidFill>
                  <a:srgbClr val="0A32FA"/>
                </a:solidFill>
              </a:rPr>
              <a:t>release time</a:t>
            </a:r>
            <a:endParaRPr lang="en-US" sz="1200" b="1" dirty="0"/>
          </a:p>
        </p:txBody>
      </p:sp>
      <p:graphicFrame>
        <p:nvGraphicFramePr>
          <p:cNvPr id="42" name="Diagram 41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9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 animBg="1"/>
      <p:bldP spid="34" grpId="0" animBg="1"/>
      <p:bldP spid="39" grpId="0" animBg="1"/>
      <p:bldP spid="56" grpId="0"/>
      <p:bldP spid="57" grpId="0"/>
      <p:bldP spid="58" grpId="0" animBg="1"/>
      <p:bldP spid="61" grpId="0"/>
      <p:bldP spid="80" grpId="0"/>
      <p:bldP spid="8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Arrow Connector 5"/>
          <p:cNvCxnSpPr/>
          <p:nvPr/>
        </p:nvCxnSpPr>
        <p:spPr bwMode="auto">
          <a:xfrm>
            <a:off x="2555776" y="4148365"/>
            <a:ext cx="5428800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Rectangle 6"/>
          <p:cNvSpPr/>
          <p:nvPr/>
        </p:nvSpPr>
        <p:spPr bwMode="auto">
          <a:xfrm>
            <a:off x="4355976" y="3212976"/>
            <a:ext cx="648072" cy="2880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004842" y="2575937"/>
            <a:ext cx="320264" cy="288032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 rot="5400000" flipH="1" flipV="1">
            <a:off x="4139952" y="3284190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5400000" flipH="1" flipV="1">
            <a:off x="4788818" y="2647151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3563888" y="3852056"/>
            <a:ext cx="792088" cy="285898"/>
          </a:xfrm>
          <a:prstGeom prst="rect">
            <a:avLst/>
          </a:prstGeom>
          <a:solidFill>
            <a:srgbClr val="2D4FF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rot="5400000" flipH="1" flipV="1">
            <a:off x="3347864" y="3931547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/>
          <p:nvPr/>
        </p:nvCxnSpPr>
        <p:spPr bwMode="auto">
          <a:xfrm>
            <a:off x="2627784" y="2863969"/>
            <a:ext cx="5428800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2585248" y="3500293"/>
            <a:ext cx="5428800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857056" y="2647945"/>
            <a:ext cx="1842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A (</a:t>
            </a:r>
            <a:r>
              <a:rPr lang="sv-SE" sz="1200" dirty="0" err="1" smtClean="0"/>
              <a:t>highest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57056" y="3296017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B</a:t>
            </a:r>
            <a:endParaRPr lang="sv-SE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857056" y="3871366"/>
            <a:ext cx="155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C</a:t>
            </a:r>
            <a:endParaRPr lang="sv-SE" sz="1200" dirty="0"/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2598312" y="4796437"/>
            <a:ext cx="5428800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2627784" y="4482040"/>
            <a:ext cx="792088" cy="298800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rot="5400000" flipH="1" flipV="1">
            <a:off x="2412554" y="4580334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857056" y="4509120"/>
            <a:ext cx="15547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D</a:t>
            </a:r>
            <a:endParaRPr lang="sv-SE" sz="1200" dirty="0"/>
          </a:p>
        </p:txBody>
      </p:sp>
      <p:cxnSp>
        <p:nvCxnSpPr>
          <p:cNvPr id="23" name="Straight Arrow Connector 22"/>
          <p:cNvCxnSpPr/>
          <p:nvPr/>
        </p:nvCxnSpPr>
        <p:spPr bwMode="auto">
          <a:xfrm>
            <a:off x="2598312" y="5381017"/>
            <a:ext cx="5428800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Rectangle 23"/>
          <p:cNvSpPr/>
          <p:nvPr/>
        </p:nvSpPr>
        <p:spPr bwMode="auto">
          <a:xfrm>
            <a:off x="5342400" y="5068824"/>
            <a:ext cx="756000" cy="298808"/>
          </a:xfrm>
          <a:prstGeom prst="rect">
            <a:avLst/>
          </a:prstGeom>
          <a:solidFill>
            <a:srgbClr val="FF4B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5" name="Straight Arrow Connector 24"/>
          <p:cNvCxnSpPr/>
          <p:nvPr/>
        </p:nvCxnSpPr>
        <p:spPr bwMode="auto">
          <a:xfrm rot="5400000" flipH="1" flipV="1">
            <a:off x="2412554" y="5156398"/>
            <a:ext cx="431254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827584" y="5085184"/>
            <a:ext cx="20162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Task E (</a:t>
            </a:r>
            <a:r>
              <a:rPr lang="sv-SE" sz="1200" dirty="0" err="1" smtClean="0"/>
              <a:t>lowest</a:t>
            </a:r>
            <a:r>
              <a:rPr lang="sv-SE" sz="1200" dirty="0" smtClean="0"/>
              <a:t> </a:t>
            </a:r>
            <a:r>
              <a:rPr lang="sv-SE" sz="1200" dirty="0" err="1" smtClean="0"/>
              <a:t>priority</a:t>
            </a:r>
            <a:r>
              <a:rPr lang="sv-SE" sz="1200" dirty="0" smtClean="0"/>
              <a:t>)</a:t>
            </a:r>
            <a:endParaRPr lang="sv-SE" sz="1200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3419872" y="5068824"/>
            <a:ext cx="154616" cy="298800"/>
          </a:xfrm>
          <a:prstGeom prst="rect">
            <a:avLst/>
          </a:prstGeom>
          <a:solidFill>
            <a:srgbClr val="FF4B4B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1" name="Straight Arrow Connector 30"/>
          <p:cNvCxnSpPr>
            <a:stCxn id="27" idx="1"/>
          </p:cNvCxnSpPr>
          <p:nvPr/>
        </p:nvCxnSpPr>
        <p:spPr bwMode="auto">
          <a:xfrm rot="10800000" flipV="1">
            <a:off x="3419872" y="5068824"/>
            <a:ext cx="1588" cy="9199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2" name="TextBox 31"/>
          <p:cNvSpPr txBox="1"/>
          <p:nvPr/>
        </p:nvSpPr>
        <p:spPr>
          <a:xfrm>
            <a:off x="2339752" y="5877272"/>
            <a:ext cx="10801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Start Time</a:t>
            </a:r>
            <a:endParaRPr lang="sv-SE" sz="1400" dirty="0"/>
          </a:p>
        </p:txBody>
      </p:sp>
      <p:sp>
        <p:nvSpPr>
          <p:cNvPr id="33" name="Right Brace 32"/>
          <p:cNvSpPr/>
          <p:nvPr/>
        </p:nvSpPr>
        <p:spPr bwMode="auto">
          <a:xfrm rot="5400000">
            <a:off x="4343276" y="4593828"/>
            <a:ext cx="216024" cy="1774800"/>
          </a:xfrm>
          <a:prstGeom prst="rightBrace">
            <a:avLst>
              <a:gd name="adj1" fmla="val 71165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19872" y="5877272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Interference 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3059832" y="58679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+</a:t>
            </a:r>
            <a:endParaRPr lang="sv-SE" dirty="0"/>
          </a:p>
        </p:txBody>
      </p:sp>
      <p:sp>
        <p:nvSpPr>
          <p:cNvPr id="36" name="TextBox 35"/>
          <p:cNvSpPr txBox="1"/>
          <p:nvPr/>
        </p:nvSpPr>
        <p:spPr>
          <a:xfrm>
            <a:off x="4355976" y="587727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+</a:t>
            </a:r>
            <a:endParaRPr lang="sv-SE" dirty="0"/>
          </a:p>
        </p:txBody>
      </p:sp>
      <p:sp>
        <p:nvSpPr>
          <p:cNvPr id="37" name="Right Brace 36"/>
          <p:cNvSpPr/>
          <p:nvPr/>
        </p:nvSpPr>
        <p:spPr bwMode="auto">
          <a:xfrm rot="5400000">
            <a:off x="5563856" y="5140936"/>
            <a:ext cx="288032" cy="752592"/>
          </a:xfrm>
          <a:prstGeom prst="rightBrace">
            <a:avLst>
              <a:gd name="adj1" fmla="val 26124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16016" y="5877272"/>
            <a:ext cx="13681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Execution time 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6156176" y="5877272"/>
            <a:ext cx="1224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Finish time </a:t>
            </a:r>
            <a:endParaRPr lang="en-US" sz="1400" dirty="0"/>
          </a:p>
        </p:txBody>
      </p:sp>
      <p:cxnSp>
        <p:nvCxnSpPr>
          <p:cNvPr id="40" name="Straight Arrow Connector 39"/>
          <p:cNvCxnSpPr/>
          <p:nvPr/>
        </p:nvCxnSpPr>
        <p:spPr bwMode="auto">
          <a:xfrm rot="10800000" flipV="1">
            <a:off x="6073568" y="5054567"/>
            <a:ext cx="10600" cy="89471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1" name="TextBox 40"/>
          <p:cNvSpPr txBox="1"/>
          <p:nvPr/>
        </p:nvSpPr>
        <p:spPr>
          <a:xfrm>
            <a:off x="5796136" y="5867980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dirty="0" smtClean="0"/>
              <a:t>=</a:t>
            </a:r>
            <a:endParaRPr lang="sv-SE" dirty="0"/>
          </a:p>
        </p:txBody>
      </p:sp>
      <p:sp>
        <p:nvSpPr>
          <p:cNvPr id="42" name="Oval 41"/>
          <p:cNvSpPr/>
          <p:nvPr/>
        </p:nvSpPr>
        <p:spPr bwMode="auto">
          <a:xfrm>
            <a:off x="3347864" y="4869160"/>
            <a:ext cx="360040" cy="936104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308304" y="2132856"/>
            <a:ext cx="15121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Finish time</a:t>
            </a:r>
            <a:endParaRPr lang="sv-SE" sz="1200" dirty="0"/>
          </a:p>
        </p:txBody>
      </p:sp>
      <p:cxnSp>
        <p:nvCxnSpPr>
          <p:cNvPr id="45" name="Straight Arrow Connector 44"/>
          <p:cNvCxnSpPr>
            <a:stCxn id="43" idx="1"/>
            <a:endCxn id="20" idx="3"/>
          </p:cNvCxnSpPr>
          <p:nvPr/>
        </p:nvCxnSpPr>
        <p:spPr bwMode="auto">
          <a:xfrm rot="10800000" flipV="1">
            <a:off x="3419872" y="2271356"/>
            <a:ext cx="3888432" cy="23600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43" idx="1"/>
            <a:endCxn id="11" idx="3"/>
          </p:cNvCxnSpPr>
          <p:nvPr/>
        </p:nvCxnSpPr>
        <p:spPr bwMode="auto">
          <a:xfrm rot="10800000" flipV="1">
            <a:off x="4355976" y="2271355"/>
            <a:ext cx="2952328" cy="17236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43" idx="1"/>
            <a:endCxn id="7" idx="3"/>
          </p:cNvCxnSpPr>
          <p:nvPr/>
        </p:nvCxnSpPr>
        <p:spPr bwMode="auto">
          <a:xfrm rot="10800000" flipV="1">
            <a:off x="5004048" y="2271356"/>
            <a:ext cx="2304256" cy="10856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>
            <a:stCxn id="43" idx="1"/>
            <a:endCxn id="8" idx="3"/>
          </p:cNvCxnSpPr>
          <p:nvPr/>
        </p:nvCxnSpPr>
        <p:spPr bwMode="auto">
          <a:xfrm rot="10800000" flipV="1">
            <a:off x="5325106" y="2271355"/>
            <a:ext cx="1983198" cy="44859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Connector 52"/>
          <p:cNvCxnSpPr>
            <a:stCxn id="8" idx="3"/>
            <a:endCxn id="37" idx="2"/>
          </p:cNvCxnSpPr>
          <p:nvPr/>
        </p:nvCxnSpPr>
        <p:spPr bwMode="auto">
          <a:xfrm>
            <a:off x="5325106" y="2719953"/>
            <a:ext cx="6470" cy="265326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2051720" y="6300028"/>
            <a:ext cx="5256584" cy="400110"/>
          </a:xfrm>
          <a:prstGeom prst="rect">
            <a:avLst/>
          </a:prstGeom>
          <a:noFill/>
          <a:ln w="190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Response time analysis at instance level</a:t>
            </a:r>
            <a:endParaRPr lang="en-US" sz="2000" b="1" dirty="0"/>
          </a:p>
        </p:txBody>
      </p:sp>
      <p:sp>
        <p:nvSpPr>
          <p:cNvPr id="48" name="Title 1"/>
          <p:cNvSpPr>
            <a:spLocks noGrp="1"/>
          </p:cNvSpPr>
          <p:nvPr>
            <p:ph type="title"/>
          </p:nvPr>
        </p:nvSpPr>
        <p:spPr>
          <a:xfrm>
            <a:off x="3635896" y="1772816"/>
            <a:ext cx="2664296" cy="580926"/>
          </a:xfrm>
        </p:spPr>
        <p:txBody>
          <a:bodyPr/>
          <a:lstStyle/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Recalculate finish times 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Diagram 49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" presetClass="entr" presetSubtype="5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500"/>
                            </p:stCondLst>
                            <p:childTnLst>
                              <p:par>
                                <p:cTn id="70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8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9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0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500"/>
                            </p:stCondLst>
                            <p:childTnLst>
                              <p:par>
                                <p:cTn id="12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000"/>
                            </p:stCondLst>
                            <p:childTnLst>
                              <p:par>
                                <p:cTn id="12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20" grpId="0" animBg="1"/>
      <p:bldP spid="24" grpId="0" animBg="1"/>
      <p:bldP spid="27" grpId="0" animBg="1"/>
      <p:bldP spid="32" grpId="0"/>
      <p:bldP spid="33" grpId="0" animBg="1"/>
      <p:bldP spid="34" grpId="0"/>
      <p:bldP spid="35" grpId="0"/>
      <p:bldP spid="36" grpId="0"/>
      <p:bldP spid="37" grpId="0" animBg="1"/>
      <p:bldP spid="38" grpId="0"/>
      <p:bldP spid="39" grpId="0"/>
      <p:bldP spid="41" grpId="0"/>
      <p:bldP spid="42" grpId="0" animBg="1"/>
      <p:bldP spid="43" grpId="0"/>
      <p:bldP spid="43" grpId="2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496944" cy="4392488"/>
          </a:xfrm>
        </p:spPr>
        <p:txBody>
          <a:bodyPr/>
          <a:lstStyle/>
          <a:p>
            <a:r>
              <a:rPr lang="en-US" sz="2400" dirty="0" smtClean="0"/>
              <a:t>Minimizing the number of preemptions: NP hard problem</a:t>
            </a:r>
          </a:p>
          <a:p>
            <a:pPr lvl="1"/>
            <a:r>
              <a:rPr lang="en-US" sz="2000" dirty="0" smtClean="0"/>
              <a:t>Order of preemption elimination matters!</a:t>
            </a:r>
          </a:p>
          <a:p>
            <a:pPr lvl="1"/>
            <a:r>
              <a:rPr lang="en-US" sz="2000" dirty="0" smtClean="0"/>
              <a:t>In this work we use heuristics</a:t>
            </a:r>
            <a:endParaRPr lang="en-US" sz="2400" dirty="0" smtClean="0"/>
          </a:p>
          <a:p>
            <a:pPr lvl="1">
              <a:buNone/>
            </a:pPr>
            <a:r>
              <a:rPr lang="en-US" sz="2000" dirty="0" smtClean="0"/>
              <a:t> </a:t>
            </a:r>
          </a:p>
          <a:p>
            <a:r>
              <a:rPr lang="en-US" sz="2400" dirty="0" smtClean="0"/>
              <a:t>Heuristics evaluated</a:t>
            </a:r>
          </a:p>
          <a:p>
            <a:pPr lvl="1"/>
            <a:r>
              <a:rPr lang="en-US" sz="2000" dirty="0" smtClean="0"/>
              <a:t> Highest Priority First (HPF)</a:t>
            </a:r>
          </a:p>
          <a:p>
            <a:pPr lvl="1"/>
            <a:r>
              <a:rPr lang="en-US" sz="2000" dirty="0" smtClean="0"/>
              <a:t> Lowest Priority First (LPF)</a:t>
            </a:r>
          </a:p>
          <a:p>
            <a:pPr lvl="1"/>
            <a:r>
              <a:rPr lang="en-US" sz="2000" dirty="0" smtClean="0"/>
              <a:t> First Occurring Preemption First (FOPF)</a:t>
            </a:r>
          </a:p>
          <a:p>
            <a:pPr lvl="1"/>
            <a:r>
              <a:rPr lang="en-US" sz="2000" dirty="0" smtClean="0"/>
              <a:t> Last Occurring Preemption First (LOPF)</a:t>
            </a:r>
          </a:p>
        </p:txBody>
      </p:sp>
      <p:graphicFrame>
        <p:nvGraphicFramePr>
          <p:cNvPr id="5" name="Diagram 4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87118" y="2564904"/>
            <a:ext cx="1361052" cy="554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494928"/>
          </a:xfrm>
        </p:spPr>
        <p:txBody>
          <a:bodyPr/>
          <a:lstStyle/>
          <a:p>
            <a:r>
              <a:rPr lang="en-US" sz="3600" dirty="0" smtClean="0"/>
              <a:t>Example</a:t>
            </a:r>
            <a:endParaRPr lang="en-US" sz="3600" dirty="0"/>
          </a:p>
        </p:txBody>
      </p:sp>
      <p:cxnSp>
        <p:nvCxnSpPr>
          <p:cNvPr id="7" name="Straight Arrow Connector 6"/>
          <p:cNvCxnSpPr/>
          <p:nvPr/>
        </p:nvCxnSpPr>
        <p:spPr bwMode="auto">
          <a:xfrm>
            <a:off x="107504" y="4723556"/>
            <a:ext cx="9000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Rectangle 10"/>
          <p:cNvSpPr/>
          <p:nvPr/>
        </p:nvSpPr>
        <p:spPr bwMode="auto">
          <a:xfrm>
            <a:off x="466544" y="4363516"/>
            <a:ext cx="433048" cy="360040"/>
          </a:xfrm>
          <a:prstGeom prst="rect">
            <a:avLst/>
          </a:prstGeom>
          <a:solidFill>
            <a:srgbClr val="CAE8A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2194736" y="4363516"/>
            <a:ext cx="433048" cy="360040"/>
          </a:xfrm>
          <a:prstGeom prst="rect">
            <a:avLst/>
          </a:prstGeom>
          <a:solidFill>
            <a:srgbClr val="CAE8A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922928" y="4363516"/>
            <a:ext cx="433048" cy="360040"/>
          </a:xfrm>
          <a:prstGeom prst="rect">
            <a:avLst/>
          </a:prstGeom>
          <a:solidFill>
            <a:srgbClr val="CAE8A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5651120" y="4363516"/>
            <a:ext cx="433048" cy="360040"/>
          </a:xfrm>
          <a:prstGeom prst="rect">
            <a:avLst/>
          </a:prstGeom>
          <a:solidFill>
            <a:srgbClr val="CAE8A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7379312" y="4363516"/>
            <a:ext cx="433048" cy="360040"/>
          </a:xfrm>
          <a:prstGeom prst="rect">
            <a:avLst/>
          </a:prstGeom>
          <a:solidFill>
            <a:srgbClr val="CAE8AA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 bwMode="auto">
          <a:xfrm>
            <a:off x="108504" y="3931468"/>
            <a:ext cx="9000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Rectangle 50"/>
          <p:cNvSpPr/>
          <p:nvPr/>
        </p:nvSpPr>
        <p:spPr bwMode="auto">
          <a:xfrm>
            <a:off x="251520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5" name="Rectangle 54"/>
          <p:cNvSpPr/>
          <p:nvPr/>
        </p:nvSpPr>
        <p:spPr bwMode="auto">
          <a:xfrm>
            <a:off x="1115616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1979712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3" name="Rectangle 62"/>
          <p:cNvSpPr/>
          <p:nvPr/>
        </p:nvSpPr>
        <p:spPr bwMode="auto">
          <a:xfrm>
            <a:off x="2843808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 bwMode="auto">
          <a:xfrm>
            <a:off x="3707904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1" name="Rectangle 70"/>
          <p:cNvSpPr/>
          <p:nvPr/>
        </p:nvSpPr>
        <p:spPr bwMode="auto">
          <a:xfrm>
            <a:off x="4572000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5" name="Rectangle 74"/>
          <p:cNvSpPr/>
          <p:nvPr/>
        </p:nvSpPr>
        <p:spPr bwMode="auto">
          <a:xfrm>
            <a:off x="5436096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9" name="Rectangle 78"/>
          <p:cNvSpPr/>
          <p:nvPr/>
        </p:nvSpPr>
        <p:spPr bwMode="auto">
          <a:xfrm>
            <a:off x="6300192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3" name="Rectangle 82"/>
          <p:cNvSpPr/>
          <p:nvPr/>
        </p:nvSpPr>
        <p:spPr bwMode="auto">
          <a:xfrm>
            <a:off x="7164288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7" name="Rectangle 86"/>
          <p:cNvSpPr/>
          <p:nvPr/>
        </p:nvSpPr>
        <p:spPr bwMode="auto">
          <a:xfrm>
            <a:off x="8028384" y="3571428"/>
            <a:ext cx="216024" cy="360040"/>
          </a:xfrm>
          <a:prstGeom prst="rect">
            <a:avLst/>
          </a:prstGeom>
          <a:solidFill>
            <a:schemeClr val="bg2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91" name="Straight Arrow Connector 90"/>
          <p:cNvCxnSpPr/>
          <p:nvPr/>
        </p:nvCxnSpPr>
        <p:spPr bwMode="auto">
          <a:xfrm>
            <a:off x="107504" y="6309320"/>
            <a:ext cx="9000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6" name="Rectangle 105"/>
          <p:cNvSpPr/>
          <p:nvPr/>
        </p:nvSpPr>
        <p:spPr bwMode="auto">
          <a:xfrm>
            <a:off x="3274856" y="5949280"/>
            <a:ext cx="433048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1" name="Rectangle 110"/>
          <p:cNvSpPr/>
          <p:nvPr/>
        </p:nvSpPr>
        <p:spPr bwMode="auto">
          <a:xfrm>
            <a:off x="4354976" y="5949280"/>
            <a:ext cx="216024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6947264" y="5949280"/>
            <a:ext cx="216024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32" name="Straight Arrow Connector 131"/>
          <p:cNvCxnSpPr/>
          <p:nvPr/>
        </p:nvCxnSpPr>
        <p:spPr bwMode="auto">
          <a:xfrm>
            <a:off x="108504" y="5517232"/>
            <a:ext cx="9000000" cy="1588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899592" y="5157192"/>
            <a:ext cx="216024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331640" y="5157192"/>
            <a:ext cx="648072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059832" y="5157192"/>
            <a:ext cx="216024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4" name="Rectangle 143"/>
          <p:cNvSpPr/>
          <p:nvPr/>
        </p:nvSpPr>
        <p:spPr bwMode="auto">
          <a:xfrm>
            <a:off x="2627784" y="5157192"/>
            <a:ext cx="216024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4" name="Rectangle 153"/>
          <p:cNvSpPr/>
          <p:nvPr/>
        </p:nvSpPr>
        <p:spPr bwMode="auto">
          <a:xfrm>
            <a:off x="4788024" y="5157192"/>
            <a:ext cx="648072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6084168" y="5157192"/>
            <a:ext cx="216024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6516216" y="5157192"/>
            <a:ext cx="432048" cy="360040"/>
          </a:xfrm>
          <a:prstGeom prst="rect">
            <a:avLst/>
          </a:prstGeom>
          <a:solidFill>
            <a:srgbClr val="FFB3B3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0" name="Straight Arrow Connector 179"/>
          <p:cNvCxnSpPr/>
          <p:nvPr/>
        </p:nvCxnSpPr>
        <p:spPr bwMode="auto">
          <a:xfrm rot="16200000" flipV="1">
            <a:off x="-71722" y="3608226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2" name="Straight Arrow Connector 181"/>
          <p:cNvCxnSpPr/>
          <p:nvPr/>
        </p:nvCxnSpPr>
        <p:spPr bwMode="auto">
          <a:xfrm rot="16200000" flipV="1">
            <a:off x="790786" y="3608226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3" name="Straight Arrow Connector 182"/>
          <p:cNvCxnSpPr/>
          <p:nvPr/>
        </p:nvCxnSpPr>
        <p:spPr bwMode="auto">
          <a:xfrm rot="16200000" flipV="1">
            <a:off x="1654882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4" name="Straight Arrow Connector 183"/>
          <p:cNvCxnSpPr/>
          <p:nvPr/>
        </p:nvCxnSpPr>
        <p:spPr bwMode="auto">
          <a:xfrm rot="16200000" flipV="1">
            <a:off x="2518978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5" name="Straight Arrow Connector 184"/>
          <p:cNvCxnSpPr/>
          <p:nvPr/>
        </p:nvCxnSpPr>
        <p:spPr bwMode="auto">
          <a:xfrm rot="16200000" flipV="1">
            <a:off x="3383074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6" name="Straight Arrow Connector 185"/>
          <p:cNvCxnSpPr/>
          <p:nvPr/>
        </p:nvCxnSpPr>
        <p:spPr bwMode="auto">
          <a:xfrm rot="16200000" flipV="1">
            <a:off x="4247170" y="3608226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7" name="Straight Arrow Connector 186"/>
          <p:cNvCxnSpPr/>
          <p:nvPr/>
        </p:nvCxnSpPr>
        <p:spPr bwMode="auto">
          <a:xfrm rot="16200000" flipV="1">
            <a:off x="5111266" y="3608226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8" name="Straight Arrow Connector 187"/>
          <p:cNvCxnSpPr/>
          <p:nvPr/>
        </p:nvCxnSpPr>
        <p:spPr bwMode="auto">
          <a:xfrm rot="16200000" flipV="1">
            <a:off x="5975362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89" name="Straight Arrow Connector 188"/>
          <p:cNvCxnSpPr/>
          <p:nvPr/>
        </p:nvCxnSpPr>
        <p:spPr bwMode="auto">
          <a:xfrm rot="16200000" flipV="1">
            <a:off x="6839458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0" name="Straight Arrow Connector 189"/>
          <p:cNvCxnSpPr/>
          <p:nvPr/>
        </p:nvCxnSpPr>
        <p:spPr bwMode="auto">
          <a:xfrm rot="16200000" flipV="1">
            <a:off x="7705142" y="3608227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1" name="Straight Arrow Connector 190"/>
          <p:cNvCxnSpPr/>
          <p:nvPr/>
        </p:nvCxnSpPr>
        <p:spPr bwMode="auto">
          <a:xfrm rot="16200000" flipV="1">
            <a:off x="-71722" y="4400314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/>
          <p:nvPr/>
        </p:nvCxnSpPr>
        <p:spPr bwMode="auto">
          <a:xfrm rot="16200000" flipV="1">
            <a:off x="1654882" y="4400314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3" name="Straight Arrow Connector 192"/>
          <p:cNvCxnSpPr/>
          <p:nvPr/>
        </p:nvCxnSpPr>
        <p:spPr bwMode="auto">
          <a:xfrm rot="16200000" flipV="1">
            <a:off x="3383074" y="4400315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4" name="Straight Arrow Connector 193"/>
          <p:cNvCxnSpPr/>
          <p:nvPr/>
        </p:nvCxnSpPr>
        <p:spPr bwMode="auto">
          <a:xfrm rot="16200000" flipV="1">
            <a:off x="5111266" y="4400315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5" name="Straight Arrow Connector 194"/>
          <p:cNvCxnSpPr/>
          <p:nvPr/>
        </p:nvCxnSpPr>
        <p:spPr bwMode="auto">
          <a:xfrm rot="16200000" flipV="1">
            <a:off x="6841046" y="4400315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6" name="Straight Arrow Connector 195"/>
          <p:cNvCxnSpPr/>
          <p:nvPr/>
        </p:nvCxnSpPr>
        <p:spPr bwMode="auto">
          <a:xfrm rot="16200000" flipV="1">
            <a:off x="-71722" y="5192402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Straight Arrow Connector 196"/>
          <p:cNvCxnSpPr/>
          <p:nvPr/>
        </p:nvCxnSpPr>
        <p:spPr bwMode="auto">
          <a:xfrm rot="16200000" flipV="1">
            <a:off x="4248758" y="5192403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arrow"/>
          </a:ln>
          <a:effectLst/>
        </p:spPr>
      </p:cxnSp>
      <p:cxnSp>
        <p:nvCxnSpPr>
          <p:cNvPr id="198" name="Straight Arrow Connector 197"/>
          <p:cNvCxnSpPr/>
          <p:nvPr/>
        </p:nvCxnSpPr>
        <p:spPr bwMode="auto">
          <a:xfrm rot="16200000" flipV="1">
            <a:off x="-71722" y="5984490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9" name="Straight Arrow Connector 198"/>
          <p:cNvCxnSpPr/>
          <p:nvPr/>
        </p:nvCxnSpPr>
        <p:spPr bwMode="auto">
          <a:xfrm rot="16200000" flipV="1">
            <a:off x="8567650" y="5984490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00" name="Straight Arrow Connector 199"/>
          <p:cNvCxnSpPr/>
          <p:nvPr/>
        </p:nvCxnSpPr>
        <p:spPr bwMode="auto">
          <a:xfrm rot="16200000" flipV="1">
            <a:off x="8569238" y="3608226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01" name="Straight Arrow Connector 200"/>
          <p:cNvCxnSpPr/>
          <p:nvPr/>
        </p:nvCxnSpPr>
        <p:spPr bwMode="auto">
          <a:xfrm rot="16200000" flipV="1">
            <a:off x="8569238" y="4400314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02" name="Straight Arrow Connector 201"/>
          <p:cNvCxnSpPr/>
          <p:nvPr/>
        </p:nvCxnSpPr>
        <p:spPr bwMode="auto">
          <a:xfrm rot="16200000" flipV="1">
            <a:off x="8569238" y="5192402"/>
            <a:ext cx="648072" cy="158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205" name="Straight Connector 204"/>
          <p:cNvCxnSpPr>
            <a:stCxn id="55" idx="1"/>
            <a:endCxn id="136" idx="3"/>
          </p:cNvCxnSpPr>
          <p:nvPr/>
        </p:nvCxnSpPr>
        <p:spPr bwMode="auto">
          <a:xfrm rot="10800000" flipV="1">
            <a:off x="1115616" y="3751448"/>
            <a:ext cx="1588" cy="1585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 rot="10800000" flipV="1">
            <a:off x="5436096" y="3751448"/>
            <a:ext cx="1588" cy="1585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 rot="10800000" flipV="1">
            <a:off x="6300192" y="3751448"/>
            <a:ext cx="1588" cy="1585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Straight Connector 214"/>
          <p:cNvCxnSpPr>
            <a:stCxn id="67" idx="1"/>
          </p:cNvCxnSpPr>
          <p:nvPr/>
        </p:nvCxnSpPr>
        <p:spPr bwMode="auto">
          <a:xfrm rot="10800000" flipV="1">
            <a:off x="3707904" y="3751448"/>
            <a:ext cx="1588" cy="2521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rot="10800000" flipV="1">
            <a:off x="4572000" y="3751448"/>
            <a:ext cx="1588" cy="252186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Rectangle 218"/>
          <p:cNvSpPr/>
          <p:nvPr/>
        </p:nvSpPr>
        <p:spPr bwMode="auto">
          <a:xfrm>
            <a:off x="1101600" y="5101200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Oval 202"/>
          <p:cNvSpPr/>
          <p:nvPr/>
        </p:nvSpPr>
        <p:spPr bwMode="auto">
          <a:xfrm>
            <a:off x="971600" y="4941168"/>
            <a:ext cx="288032" cy="7920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0" name="Rectangle 219"/>
          <p:cNvSpPr/>
          <p:nvPr/>
        </p:nvSpPr>
        <p:spPr bwMode="auto">
          <a:xfrm>
            <a:off x="1965600" y="5101200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2829600" y="5101200"/>
            <a:ext cx="2448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2" name="Rectangle 221"/>
          <p:cNvSpPr/>
          <p:nvPr/>
        </p:nvSpPr>
        <p:spPr bwMode="auto">
          <a:xfrm>
            <a:off x="5425200" y="5101200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0" name="Oval 209"/>
          <p:cNvSpPr/>
          <p:nvPr/>
        </p:nvSpPr>
        <p:spPr bwMode="auto">
          <a:xfrm>
            <a:off x="5292080" y="4941168"/>
            <a:ext cx="288032" cy="7920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6289200" y="5101200"/>
            <a:ext cx="2412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4561200" y="5900512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6706800" y="5900512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7" name="Rectangle 226"/>
          <p:cNvSpPr/>
          <p:nvPr/>
        </p:nvSpPr>
        <p:spPr bwMode="auto">
          <a:xfrm>
            <a:off x="2394000" y="5101200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8" name="Rectangle 227"/>
          <p:cNvSpPr/>
          <p:nvPr/>
        </p:nvSpPr>
        <p:spPr bwMode="auto">
          <a:xfrm>
            <a:off x="4118400" y="5900512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9" name="Rectangle 228"/>
          <p:cNvSpPr/>
          <p:nvPr/>
        </p:nvSpPr>
        <p:spPr bwMode="auto">
          <a:xfrm>
            <a:off x="5860800" y="5101200"/>
            <a:ext cx="2412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TextBox 230"/>
          <p:cNvSpPr txBox="1"/>
          <p:nvPr/>
        </p:nvSpPr>
        <p:spPr>
          <a:xfrm>
            <a:off x="683568" y="47251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C=1</a:t>
            </a:r>
            <a:endParaRPr lang="en-US" sz="1000" dirty="0"/>
          </a:p>
        </p:txBody>
      </p:sp>
      <p:sp>
        <p:nvSpPr>
          <p:cNvPr id="232" name="TextBox 231"/>
          <p:cNvSpPr txBox="1"/>
          <p:nvPr/>
        </p:nvSpPr>
        <p:spPr>
          <a:xfrm>
            <a:off x="1259632" y="4725144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C=4</a:t>
            </a:r>
            <a:endParaRPr lang="en-US" sz="1000" dirty="0"/>
          </a:p>
        </p:txBody>
      </p:sp>
      <p:sp>
        <p:nvSpPr>
          <p:cNvPr id="233" name="Rectangle 232"/>
          <p:cNvSpPr/>
          <p:nvPr/>
        </p:nvSpPr>
        <p:spPr bwMode="auto">
          <a:xfrm>
            <a:off x="2555776" y="5101200"/>
            <a:ext cx="792088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3059832" y="5949280"/>
            <a:ext cx="649072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693600" y="5900512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2822400" y="5900512"/>
            <a:ext cx="2520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2601608" y="5949280"/>
            <a:ext cx="216024" cy="36004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7" name="Rectangle 236"/>
          <p:cNvSpPr/>
          <p:nvPr/>
        </p:nvSpPr>
        <p:spPr bwMode="auto">
          <a:xfrm>
            <a:off x="2771800" y="5900512"/>
            <a:ext cx="284600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9" name="Rectangle 238"/>
          <p:cNvSpPr/>
          <p:nvPr/>
        </p:nvSpPr>
        <p:spPr bwMode="auto">
          <a:xfrm>
            <a:off x="6660232" y="5900512"/>
            <a:ext cx="756056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41" name="Straight Arrow Connector 240"/>
          <p:cNvCxnSpPr>
            <a:stCxn id="245" idx="0"/>
            <a:endCxn id="236" idx="1"/>
          </p:cNvCxnSpPr>
          <p:nvPr/>
        </p:nvCxnSpPr>
        <p:spPr bwMode="auto">
          <a:xfrm rot="5400000" flipH="1" flipV="1">
            <a:off x="2362668" y="6286404"/>
            <a:ext cx="396044" cy="818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45" name="TextBox 244"/>
          <p:cNvSpPr txBox="1"/>
          <p:nvPr/>
        </p:nvSpPr>
        <p:spPr>
          <a:xfrm>
            <a:off x="1835696" y="6525344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D starts earlier</a:t>
            </a:r>
            <a:endParaRPr lang="en-US" sz="1000" dirty="0"/>
          </a:p>
        </p:txBody>
      </p:sp>
      <p:sp>
        <p:nvSpPr>
          <p:cNvPr id="246" name="Oval 245"/>
          <p:cNvSpPr/>
          <p:nvPr/>
        </p:nvSpPr>
        <p:spPr bwMode="auto">
          <a:xfrm>
            <a:off x="2699792" y="5805264"/>
            <a:ext cx="288032" cy="7920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0" name="Rectangle 229"/>
          <p:cNvSpPr/>
          <p:nvPr/>
        </p:nvSpPr>
        <p:spPr bwMode="auto">
          <a:xfrm>
            <a:off x="1331640" y="5101200"/>
            <a:ext cx="2109808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" name="Oval 205"/>
          <p:cNvSpPr/>
          <p:nvPr/>
        </p:nvSpPr>
        <p:spPr bwMode="auto">
          <a:xfrm>
            <a:off x="1835696" y="4941168"/>
            <a:ext cx="288032" cy="7920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7" name="TextBox 246"/>
          <p:cNvSpPr txBox="1"/>
          <p:nvPr/>
        </p:nvSpPr>
        <p:spPr>
          <a:xfrm>
            <a:off x="2267744" y="5517231"/>
            <a:ext cx="64807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C=1</a:t>
            </a:r>
            <a:endParaRPr lang="en-US" sz="1000" dirty="0"/>
          </a:p>
        </p:txBody>
      </p:sp>
      <p:sp>
        <p:nvSpPr>
          <p:cNvPr id="251" name="Rectangle 250"/>
          <p:cNvSpPr/>
          <p:nvPr/>
        </p:nvSpPr>
        <p:spPr bwMode="auto">
          <a:xfrm>
            <a:off x="3059832" y="5900512"/>
            <a:ext cx="1038168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2" name="Rectangle 251"/>
          <p:cNvSpPr/>
          <p:nvPr/>
        </p:nvSpPr>
        <p:spPr bwMode="auto">
          <a:xfrm>
            <a:off x="5868144" y="5101200"/>
            <a:ext cx="1656184" cy="396000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3" name="TextBox 252"/>
          <p:cNvSpPr txBox="1"/>
          <p:nvPr/>
        </p:nvSpPr>
        <p:spPr>
          <a:xfrm>
            <a:off x="4788024" y="4725143"/>
            <a:ext cx="4235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C=2</a:t>
            </a:r>
            <a:endParaRPr lang="en-US" sz="1000" dirty="0"/>
          </a:p>
        </p:txBody>
      </p:sp>
      <p:sp>
        <p:nvSpPr>
          <p:cNvPr id="97" name="TextBox 96"/>
          <p:cNvSpPr txBox="1"/>
          <p:nvPr/>
        </p:nvSpPr>
        <p:spPr>
          <a:xfrm>
            <a:off x="1043608" y="3933055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</a:t>
            </a:r>
            <a:endParaRPr lang="en-US" sz="800"/>
          </a:p>
        </p:txBody>
      </p:sp>
      <p:sp>
        <p:nvSpPr>
          <p:cNvPr id="98" name="TextBox 97"/>
          <p:cNvSpPr txBox="1"/>
          <p:nvPr/>
        </p:nvSpPr>
        <p:spPr>
          <a:xfrm>
            <a:off x="1907704" y="3933055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8</a:t>
            </a:r>
            <a:endParaRPr lang="en-US" sz="800"/>
          </a:p>
        </p:txBody>
      </p:sp>
      <p:sp>
        <p:nvSpPr>
          <p:cNvPr id="99" name="TextBox 98"/>
          <p:cNvSpPr txBox="1"/>
          <p:nvPr/>
        </p:nvSpPr>
        <p:spPr>
          <a:xfrm>
            <a:off x="2771800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12</a:t>
            </a:r>
            <a:endParaRPr lang="en-US" sz="800"/>
          </a:p>
        </p:txBody>
      </p:sp>
      <p:sp>
        <p:nvSpPr>
          <p:cNvPr id="100" name="TextBox 99"/>
          <p:cNvSpPr txBox="1"/>
          <p:nvPr/>
        </p:nvSpPr>
        <p:spPr>
          <a:xfrm>
            <a:off x="3635896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16</a:t>
            </a:r>
            <a:endParaRPr lang="en-US" sz="800"/>
          </a:p>
        </p:txBody>
      </p:sp>
      <p:sp>
        <p:nvSpPr>
          <p:cNvPr id="101" name="TextBox 100"/>
          <p:cNvSpPr txBox="1"/>
          <p:nvPr/>
        </p:nvSpPr>
        <p:spPr>
          <a:xfrm>
            <a:off x="4499992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20</a:t>
            </a:r>
            <a:endParaRPr lang="en-US" sz="800"/>
          </a:p>
        </p:txBody>
      </p:sp>
      <p:sp>
        <p:nvSpPr>
          <p:cNvPr id="102" name="TextBox 101"/>
          <p:cNvSpPr txBox="1"/>
          <p:nvPr/>
        </p:nvSpPr>
        <p:spPr>
          <a:xfrm>
            <a:off x="5364088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24</a:t>
            </a:r>
            <a:endParaRPr lang="en-US" sz="800"/>
          </a:p>
        </p:txBody>
      </p:sp>
      <p:sp>
        <p:nvSpPr>
          <p:cNvPr id="103" name="TextBox 102"/>
          <p:cNvSpPr txBox="1"/>
          <p:nvPr/>
        </p:nvSpPr>
        <p:spPr>
          <a:xfrm>
            <a:off x="6228184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28</a:t>
            </a:r>
            <a:endParaRPr lang="en-US" sz="800"/>
          </a:p>
        </p:txBody>
      </p:sp>
      <p:sp>
        <p:nvSpPr>
          <p:cNvPr id="104" name="TextBox 103"/>
          <p:cNvSpPr txBox="1"/>
          <p:nvPr/>
        </p:nvSpPr>
        <p:spPr>
          <a:xfrm>
            <a:off x="7092280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32</a:t>
            </a:r>
            <a:endParaRPr lang="en-US" sz="800"/>
          </a:p>
        </p:txBody>
      </p:sp>
      <p:sp>
        <p:nvSpPr>
          <p:cNvPr id="105" name="TextBox 104"/>
          <p:cNvSpPr txBox="1"/>
          <p:nvPr/>
        </p:nvSpPr>
        <p:spPr>
          <a:xfrm>
            <a:off x="7884368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36</a:t>
            </a:r>
            <a:endParaRPr lang="en-US" sz="800"/>
          </a:p>
        </p:txBody>
      </p:sp>
      <p:sp>
        <p:nvSpPr>
          <p:cNvPr id="107" name="TextBox 106"/>
          <p:cNvSpPr txBox="1"/>
          <p:nvPr/>
        </p:nvSpPr>
        <p:spPr>
          <a:xfrm>
            <a:off x="8748464" y="3933055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40</a:t>
            </a:r>
            <a:endParaRPr lang="en-US" sz="800"/>
          </a:p>
        </p:txBody>
      </p:sp>
      <p:sp>
        <p:nvSpPr>
          <p:cNvPr id="108" name="TextBox 107"/>
          <p:cNvSpPr txBox="1"/>
          <p:nvPr/>
        </p:nvSpPr>
        <p:spPr>
          <a:xfrm>
            <a:off x="179512" y="3933055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0</a:t>
            </a:r>
            <a:endParaRPr lang="en-US" sz="800"/>
          </a:p>
        </p:txBody>
      </p:sp>
      <p:sp>
        <p:nvSpPr>
          <p:cNvPr id="109" name="TextBox 108"/>
          <p:cNvSpPr txBox="1"/>
          <p:nvPr/>
        </p:nvSpPr>
        <p:spPr>
          <a:xfrm>
            <a:off x="1043608" y="4725723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</a:t>
            </a:r>
            <a:endParaRPr lang="en-US" sz="800"/>
          </a:p>
        </p:txBody>
      </p:sp>
      <p:sp>
        <p:nvSpPr>
          <p:cNvPr id="110" name="TextBox 109"/>
          <p:cNvSpPr txBox="1"/>
          <p:nvPr/>
        </p:nvSpPr>
        <p:spPr>
          <a:xfrm>
            <a:off x="1907704" y="4725723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8</a:t>
            </a:r>
            <a:endParaRPr lang="en-US" sz="800"/>
          </a:p>
        </p:txBody>
      </p:sp>
      <p:sp>
        <p:nvSpPr>
          <p:cNvPr id="112" name="TextBox 111"/>
          <p:cNvSpPr txBox="1"/>
          <p:nvPr/>
        </p:nvSpPr>
        <p:spPr>
          <a:xfrm>
            <a:off x="2771800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12</a:t>
            </a:r>
            <a:endParaRPr lang="en-US" sz="800"/>
          </a:p>
        </p:txBody>
      </p:sp>
      <p:sp>
        <p:nvSpPr>
          <p:cNvPr id="113" name="TextBox 112"/>
          <p:cNvSpPr txBox="1"/>
          <p:nvPr/>
        </p:nvSpPr>
        <p:spPr>
          <a:xfrm>
            <a:off x="3635896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16</a:t>
            </a:r>
            <a:endParaRPr lang="en-US" sz="800"/>
          </a:p>
        </p:txBody>
      </p:sp>
      <p:sp>
        <p:nvSpPr>
          <p:cNvPr id="114" name="TextBox 113"/>
          <p:cNvSpPr txBox="1"/>
          <p:nvPr/>
        </p:nvSpPr>
        <p:spPr>
          <a:xfrm>
            <a:off x="4499992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20</a:t>
            </a:r>
            <a:endParaRPr lang="en-US" sz="800"/>
          </a:p>
        </p:txBody>
      </p:sp>
      <p:sp>
        <p:nvSpPr>
          <p:cNvPr id="115" name="TextBox 114"/>
          <p:cNvSpPr txBox="1"/>
          <p:nvPr/>
        </p:nvSpPr>
        <p:spPr>
          <a:xfrm>
            <a:off x="5364088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24</a:t>
            </a:r>
            <a:endParaRPr lang="en-US" sz="800"/>
          </a:p>
        </p:txBody>
      </p:sp>
      <p:sp>
        <p:nvSpPr>
          <p:cNvPr id="116" name="TextBox 115"/>
          <p:cNvSpPr txBox="1"/>
          <p:nvPr/>
        </p:nvSpPr>
        <p:spPr>
          <a:xfrm>
            <a:off x="6228184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28</a:t>
            </a:r>
            <a:endParaRPr lang="en-US" sz="800"/>
          </a:p>
        </p:txBody>
      </p:sp>
      <p:sp>
        <p:nvSpPr>
          <p:cNvPr id="117" name="TextBox 116"/>
          <p:cNvSpPr txBox="1"/>
          <p:nvPr/>
        </p:nvSpPr>
        <p:spPr>
          <a:xfrm>
            <a:off x="7092280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32</a:t>
            </a:r>
            <a:endParaRPr lang="en-US" sz="800"/>
          </a:p>
        </p:txBody>
      </p:sp>
      <p:sp>
        <p:nvSpPr>
          <p:cNvPr id="118" name="TextBox 117"/>
          <p:cNvSpPr txBox="1"/>
          <p:nvPr/>
        </p:nvSpPr>
        <p:spPr>
          <a:xfrm>
            <a:off x="7884368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36</a:t>
            </a:r>
            <a:endParaRPr lang="en-US" sz="800"/>
          </a:p>
        </p:txBody>
      </p:sp>
      <p:sp>
        <p:nvSpPr>
          <p:cNvPr id="119" name="TextBox 118"/>
          <p:cNvSpPr txBox="1"/>
          <p:nvPr/>
        </p:nvSpPr>
        <p:spPr>
          <a:xfrm>
            <a:off x="8748464" y="4725723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40</a:t>
            </a:r>
            <a:endParaRPr lang="en-US" sz="800"/>
          </a:p>
        </p:txBody>
      </p:sp>
      <p:sp>
        <p:nvSpPr>
          <p:cNvPr id="120" name="TextBox 119"/>
          <p:cNvSpPr txBox="1"/>
          <p:nvPr/>
        </p:nvSpPr>
        <p:spPr>
          <a:xfrm>
            <a:off x="179512" y="4725723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0</a:t>
            </a:r>
            <a:endParaRPr lang="en-US" sz="800"/>
          </a:p>
        </p:txBody>
      </p:sp>
      <p:sp>
        <p:nvSpPr>
          <p:cNvPr id="121" name="TextBox 120"/>
          <p:cNvSpPr txBox="1"/>
          <p:nvPr/>
        </p:nvSpPr>
        <p:spPr>
          <a:xfrm>
            <a:off x="1043608" y="5517811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</a:t>
            </a:r>
            <a:endParaRPr lang="en-US" sz="800"/>
          </a:p>
        </p:txBody>
      </p:sp>
      <p:sp>
        <p:nvSpPr>
          <p:cNvPr id="122" name="TextBox 121"/>
          <p:cNvSpPr txBox="1"/>
          <p:nvPr/>
        </p:nvSpPr>
        <p:spPr>
          <a:xfrm>
            <a:off x="1907704" y="5517811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8</a:t>
            </a:r>
            <a:endParaRPr lang="en-US" sz="800"/>
          </a:p>
        </p:txBody>
      </p:sp>
      <p:sp>
        <p:nvSpPr>
          <p:cNvPr id="124" name="TextBox 123"/>
          <p:cNvSpPr txBox="1"/>
          <p:nvPr/>
        </p:nvSpPr>
        <p:spPr>
          <a:xfrm>
            <a:off x="2771800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12</a:t>
            </a:r>
            <a:endParaRPr lang="en-US" sz="800"/>
          </a:p>
        </p:txBody>
      </p:sp>
      <p:sp>
        <p:nvSpPr>
          <p:cNvPr id="125" name="TextBox 124"/>
          <p:cNvSpPr txBox="1"/>
          <p:nvPr/>
        </p:nvSpPr>
        <p:spPr>
          <a:xfrm>
            <a:off x="3635896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16</a:t>
            </a:r>
            <a:endParaRPr lang="en-US" sz="800"/>
          </a:p>
        </p:txBody>
      </p:sp>
      <p:sp>
        <p:nvSpPr>
          <p:cNvPr id="126" name="TextBox 125"/>
          <p:cNvSpPr txBox="1"/>
          <p:nvPr/>
        </p:nvSpPr>
        <p:spPr>
          <a:xfrm>
            <a:off x="4499992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20</a:t>
            </a:r>
            <a:endParaRPr lang="en-US" sz="800"/>
          </a:p>
        </p:txBody>
      </p:sp>
      <p:sp>
        <p:nvSpPr>
          <p:cNvPr id="127" name="TextBox 126"/>
          <p:cNvSpPr txBox="1"/>
          <p:nvPr/>
        </p:nvSpPr>
        <p:spPr>
          <a:xfrm>
            <a:off x="5364088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24</a:t>
            </a:r>
            <a:endParaRPr lang="en-US" sz="800"/>
          </a:p>
        </p:txBody>
      </p:sp>
      <p:sp>
        <p:nvSpPr>
          <p:cNvPr id="128" name="TextBox 127"/>
          <p:cNvSpPr txBox="1"/>
          <p:nvPr/>
        </p:nvSpPr>
        <p:spPr>
          <a:xfrm>
            <a:off x="6228184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28</a:t>
            </a:r>
            <a:endParaRPr lang="en-US" sz="800"/>
          </a:p>
        </p:txBody>
      </p:sp>
      <p:sp>
        <p:nvSpPr>
          <p:cNvPr id="129" name="TextBox 128"/>
          <p:cNvSpPr txBox="1"/>
          <p:nvPr/>
        </p:nvSpPr>
        <p:spPr>
          <a:xfrm>
            <a:off x="7092280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32</a:t>
            </a:r>
            <a:endParaRPr lang="en-US" sz="800"/>
          </a:p>
        </p:txBody>
      </p:sp>
      <p:sp>
        <p:nvSpPr>
          <p:cNvPr id="130" name="TextBox 129"/>
          <p:cNvSpPr txBox="1"/>
          <p:nvPr/>
        </p:nvSpPr>
        <p:spPr>
          <a:xfrm>
            <a:off x="7884368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36</a:t>
            </a:r>
            <a:endParaRPr lang="en-US" sz="800"/>
          </a:p>
        </p:txBody>
      </p:sp>
      <p:sp>
        <p:nvSpPr>
          <p:cNvPr id="131" name="TextBox 130"/>
          <p:cNvSpPr txBox="1"/>
          <p:nvPr/>
        </p:nvSpPr>
        <p:spPr>
          <a:xfrm>
            <a:off x="8748464" y="5517811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40</a:t>
            </a:r>
            <a:endParaRPr lang="en-US" sz="800"/>
          </a:p>
        </p:txBody>
      </p:sp>
      <p:sp>
        <p:nvSpPr>
          <p:cNvPr id="133" name="TextBox 132"/>
          <p:cNvSpPr txBox="1"/>
          <p:nvPr/>
        </p:nvSpPr>
        <p:spPr>
          <a:xfrm>
            <a:off x="179512" y="5517811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0</a:t>
            </a:r>
            <a:endParaRPr lang="en-US" sz="800"/>
          </a:p>
        </p:txBody>
      </p:sp>
      <p:sp>
        <p:nvSpPr>
          <p:cNvPr id="134" name="TextBox 133"/>
          <p:cNvSpPr txBox="1"/>
          <p:nvPr/>
        </p:nvSpPr>
        <p:spPr>
          <a:xfrm>
            <a:off x="1043608" y="6309899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</a:t>
            </a:r>
            <a:endParaRPr lang="en-US" sz="800"/>
          </a:p>
        </p:txBody>
      </p:sp>
      <p:sp>
        <p:nvSpPr>
          <p:cNvPr id="135" name="TextBox 134"/>
          <p:cNvSpPr txBox="1"/>
          <p:nvPr/>
        </p:nvSpPr>
        <p:spPr>
          <a:xfrm>
            <a:off x="1907704" y="6309899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8</a:t>
            </a:r>
            <a:endParaRPr lang="en-US" sz="800"/>
          </a:p>
        </p:txBody>
      </p:sp>
      <p:sp>
        <p:nvSpPr>
          <p:cNvPr id="137" name="TextBox 136"/>
          <p:cNvSpPr txBox="1"/>
          <p:nvPr/>
        </p:nvSpPr>
        <p:spPr>
          <a:xfrm>
            <a:off x="2771800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12</a:t>
            </a:r>
            <a:endParaRPr lang="en-US" sz="800"/>
          </a:p>
        </p:txBody>
      </p:sp>
      <p:sp>
        <p:nvSpPr>
          <p:cNvPr id="139" name="TextBox 138"/>
          <p:cNvSpPr txBox="1"/>
          <p:nvPr/>
        </p:nvSpPr>
        <p:spPr>
          <a:xfrm>
            <a:off x="3635896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16</a:t>
            </a:r>
            <a:endParaRPr lang="en-US" sz="800"/>
          </a:p>
        </p:txBody>
      </p:sp>
      <p:sp>
        <p:nvSpPr>
          <p:cNvPr id="140" name="TextBox 139"/>
          <p:cNvSpPr txBox="1"/>
          <p:nvPr/>
        </p:nvSpPr>
        <p:spPr>
          <a:xfrm>
            <a:off x="4499992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20</a:t>
            </a:r>
            <a:endParaRPr lang="en-US" sz="800"/>
          </a:p>
        </p:txBody>
      </p:sp>
      <p:sp>
        <p:nvSpPr>
          <p:cNvPr id="142" name="TextBox 141"/>
          <p:cNvSpPr txBox="1"/>
          <p:nvPr/>
        </p:nvSpPr>
        <p:spPr>
          <a:xfrm>
            <a:off x="5364088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24</a:t>
            </a:r>
            <a:endParaRPr lang="en-US" sz="800"/>
          </a:p>
        </p:txBody>
      </p:sp>
      <p:sp>
        <p:nvSpPr>
          <p:cNvPr id="143" name="TextBox 142"/>
          <p:cNvSpPr txBox="1"/>
          <p:nvPr/>
        </p:nvSpPr>
        <p:spPr>
          <a:xfrm>
            <a:off x="6228184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28</a:t>
            </a:r>
            <a:endParaRPr lang="en-US" sz="800"/>
          </a:p>
        </p:txBody>
      </p:sp>
      <p:sp>
        <p:nvSpPr>
          <p:cNvPr id="145" name="TextBox 144"/>
          <p:cNvSpPr txBox="1"/>
          <p:nvPr/>
        </p:nvSpPr>
        <p:spPr>
          <a:xfrm>
            <a:off x="7092280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32</a:t>
            </a:r>
            <a:endParaRPr lang="en-US" sz="800"/>
          </a:p>
        </p:txBody>
      </p:sp>
      <p:sp>
        <p:nvSpPr>
          <p:cNvPr id="146" name="TextBox 145"/>
          <p:cNvSpPr txBox="1"/>
          <p:nvPr/>
        </p:nvSpPr>
        <p:spPr>
          <a:xfrm>
            <a:off x="7884368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36</a:t>
            </a:r>
            <a:endParaRPr lang="en-US" sz="800"/>
          </a:p>
        </p:txBody>
      </p:sp>
      <p:sp>
        <p:nvSpPr>
          <p:cNvPr id="147" name="TextBox 146"/>
          <p:cNvSpPr txBox="1"/>
          <p:nvPr/>
        </p:nvSpPr>
        <p:spPr>
          <a:xfrm>
            <a:off x="8748464" y="6309899"/>
            <a:ext cx="3600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40</a:t>
            </a:r>
            <a:endParaRPr lang="en-US" sz="800"/>
          </a:p>
        </p:txBody>
      </p:sp>
      <p:sp>
        <p:nvSpPr>
          <p:cNvPr id="148" name="TextBox 147"/>
          <p:cNvSpPr txBox="1"/>
          <p:nvPr/>
        </p:nvSpPr>
        <p:spPr>
          <a:xfrm>
            <a:off x="179512" y="6309899"/>
            <a:ext cx="21602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0</a:t>
            </a:r>
            <a:endParaRPr lang="en-US" sz="800"/>
          </a:p>
        </p:txBody>
      </p:sp>
      <p:graphicFrame>
        <p:nvGraphicFramePr>
          <p:cNvPr id="149" name="Table 148"/>
          <p:cNvGraphicFramePr>
            <a:graphicFrameLocks noGrp="1"/>
          </p:cNvGraphicFramePr>
          <p:nvPr/>
        </p:nvGraphicFramePr>
        <p:xfrm>
          <a:off x="107504" y="116632"/>
          <a:ext cx="546568" cy="1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6568"/>
              </a:tblGrid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/>
                        <a:t>Task</a:t>
                      </a:r>
                    </a:p>
                  </a:txBody>
                  <a:tcPr marL="63813" marR="63813" marT="31908" marB="31908"/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sv-S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>
                    <a:solidFill>
                      <a:schemeClr val="bg2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sv-S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>
                    <a:solidFill>
                      <a:srgbClr val="CAE8AA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sv-S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>
                    <a:solidFill>
                      <a:srgbClr val="FFB3B3"/>
                    </a:solidFill>
                  </a:tcPr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sv-S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207" name="Straight Connector 206"/>
          <p:cNvCxnSpPr/>
          <p:nvPr/>
        </p:nvCxnSpPr>
        <p:spPr bwMode="auto">
          <a:xfrm rot="10800000" flipV="1">
            <a:off x="1979712" y="3751448"/>
            <a:ext cx="1588" cy="1585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50" name="TextBox 149"/>
          <p:cNvSpPr txBox="1"/>
          <p:nvPr/>
        </p:nvSpPr>
        <p:spPr>
          <a:xfrm>
            <a:off x="0" y="2060848"/>
            <a:ext cx="23042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Rate monotonic schedule</a:t>
            </a:r>
            <a:endParaRPr lang="en-US" sz="1400" baseline="-25000" dirty="0"/>
          </a:p>
        </p:txBody>
      </p:sp>
      <p:sp>
        <p:nvSpPr>
          <p:cNvPr id="151" name="TextBox 150"/>
          <p:cNvSpPr txBox="1"/>
          <p:nvPr/>
        </p:nvSpPr>
        <p:spPr>
          <a:xfrm>
            <a:off x="1835696" y="692696"/>
            <a:ext cx="56886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Order of elimination: First Occurring Preemption First</a:t>
            </a:r>
            <a:endParaRPr lang="en-US" dirty="0"/>
          </a:p>
        </p:txBody>
      </p:sp>
      <p:graphicFrame>
        <p:nvGraphicFramePr>
          <p:cNvPr id="152" name="Table 151"/>
          <p:cNvGraphicFramePr>
            <a:graphicFrameLocks noGrp="1"/>
          </p:cNvGraphicFramePr>
          <p:nvPr/>
        </p:nvGraphicFramePr>
        <p:xfrm>
          <a:off x="35496" y="1243608"/>
          <a:ext cx="2520280" cy="7452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08112"/>
                <a:gridCol w="504056"/>
                <a:gridCol w="504056"/>
                <a:gridCol w="504056"/>
              </a:tblGrid>
              <a:tr h="288032">
                <a:tc>
                  <a:txBody>
                    <a:bodyPr/>
                    <a:lstStyle/>
                    <a:p>
                      <a:r>
                        <a:rPr lang="sv-SE" sz="1200" b="1" dirty="0" smtClean="0"/>
                        <a:t>Modes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M1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M2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M3</a:t>
                      </a:r>
                      <a:endParaRPr lang="sv-SE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sv-SE" sz="1200" b="1" dirty="0" err="1" smtClean="0"/>
                        <a:t>Frequency</a:t>
                      </a:r>
                      <a:endParaRPr lang="sv-SE" sz="1200" b="1" dirty="0" smtClean="0"/>
                    </a:p>
                    <a:p>
                      <a:r>
                        <a:rPr lang="sv-SE" sz="1200" b="1" dirty="0" smtClean="0"/>
                        <a:t>    (Hz)</a:t>
                      </a:r>
                      <a:endParaRPr lang="sv-SE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100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150</a:t>
                      </a:r>
                      <a:endParaRPr lang="sv-S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 dirty="0" smtClean="0"/>
                        <a:t>300</a:t>
                      </a:r>
                      <a:endParaRPr lang="sv-SE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3" name="TextBox 152"/>
          <p:cNvSpPr txBox="1"/>
          <p:nvPr/>
        </p:nvSpPr>
        <p:spPr>
          <a:xfrm>
            <a:off x="179512" y="4869159"/>
            <a:ext cx="11521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F</a:t>
            </a:r>
            <a:r>
              <a:rPr lang="sv-SE" sz="1000" baseline="-25000" dirty="0" smtClean="0"/>
              <a:t>C1</a:t>
            </a:r>
            <a:r>
              <a:rPr lang="sv-SE" sz="1000" dirty="0" smtClean="0"/>
              <a:t>=6F</a:t>
            </a:r>
            <a:r>
              <a:rPr lang="sv-SE" sz="1000" baseline="-25000" dirty="0" smtClean="0"/>
              <a:t>1</a:t>
            </a:r>
            <a:r>
              <a:rPr lang="sv-SE" sz="1000" dirty="0" smtClean="0"/>
              <a:t>=600 Hz</a:t>
            </a:r>
            <a:endParaRPr lang="sv-SE" sz="1000" baseline="-25000" dirty="0"/>
          </a:p>
        </p:txBody>
      </p:sp>
      <p:sp>
        <p:nvSpPr>
          <p:cNvPr id="155" name="TextBox 154"/>
          <p:cNvSpPr txBox="1"/>
          <p:nvPr/>
        </p:nvSpPr>
        <p:spPr>
          <a:xfrm>
            <a:off x="1259632" y="4869159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F</a:t>
            </a:r>
            <a:r>
              <a:rPr lang="sv-SE" sz="1000" baseline="-25000" dirty="0" smtClean="0"/>
              <a:t>C1</a:t>
            </a:r>
            <a:r>
              <a:rPr lang="sv-SE" sz="1000" dirty="0" smtClean="0"/>
              <a:t>=1.5F</a:t>
            </a:r>
            <a:r>
              <a:rPr lang="sv-SE" sz="1000" baseline="-25000" dirty="0" smtClean="0"/>
              <a:t>1</a:t>
            </a:r>
            <a:r>
              <a:rPr lang="sv-SE" sz="1000" dirty="0" smtClean="0"/>
              <a:t>=150 Hz</a:t>
            </a:r>
            <a:endParaRPr lang="sv-SE" sz="1000" dirty="0"/>
          </a:p>
        </p:txBody>
      </p:sp>
      <p:sp>
        <p:nvSpPr>
          <p:cNvPr id="156" name="TextBox 155"/>
          <p:cNvSpPr txBox="1"/>
          <p:nvPr/>
        </p:nvSpPr>
        <p:spPr>
          <a:xfrm>
            <a:off x="2051720" y="5703058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F</a:t>
            </a:r>
            <a:r>
              <a:rPr lang="sv-SE" sz="1000" baseline="-25000" dirty="0" smtClean="0"/>
              <a:t>D1</a:t>
            </a:r>
            <a:r>
              <a:rPr lang="sv-SE" sz="1000" dirty="0" smtClean="0"/>
              <a:t>=4F</a:t>
            </a:r>
            <a:r>
              <a:rPr lang="sv-SE" sz="1000" baseline="-25000" dirty="0" smtClean="0"/>
              <a:t>1</a:t>
            </a:r>
            <a:r>
              <a:rPr lang="sv-SE" sz="1000" dirty="0" smtClean="0"/>
              <a:t>=400 Hz</a:t>
            </a:r>
            <a:endParaRPr lang="sv-SE" sz="10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499992" y="4910970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00" dirty="0" smtClean="0"/>
              <a:t>F</a:t>
            </a:r>
            <a:r>
              <a:rPr lang="sv-SE" sz="1000" baseline="-25000" dirty="0" smtClean="0"/>
              <a:t>C2</a:t>
            </a:r>
            <a:r>
              <a:rPr lang="sv-SE" sz="1000" dirty="0" smtClean="0"/>
              <a:t>=3F</a:t>
            </a:r>
            <a:r>
              <a:rPr lang="sv-SE" sz="1000" baseline="-25000" dirty="0" smtClean="0"/>
              <a:t>1</a:t>
            </a:r>
            <a:r>
              <a:rPr lang="sv-SE" sz="1000" dirty="0" smtClean="0"/>
              <a:t>=300 Hz</a:t>
            </a:r>
            <a:endParaRPr lang="sv-SE" sz="1000" dirty="0"/>
          </a:p>
        </p:txBody>
      </p:sp>
      <p:graphicFrame>
        <p:nvGraphicFramePr>
          <p:cNvPr id="158" name="Table 157"/>
          <p:cNvGraphicFramePr>
            <a:graphicFrameLocks noGrp="1"/>
          </p:cNvGraphicFramePr>
          <p:nvPr/>
        </p:nvGraphicFramePr>
        <p:xfrm>
          <a:off x="654072" y="116632"/>
          <a:ext cx="1757688" cy="1309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9616"/>
                <a:gridCol w="648072"/>
              </a:tblGrid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en-US" sz="1300" b="1" noProof="0" dirty="0" smtClean="0"/>
                        <a:t>Exec.</a:t>
                      </a:r>
                      <a:r>
                        <a:rPr lang="sv-SE" sz="1300" b="1" dirty="0" smtClean="0"/>
                        <a:t> Time</a:t>
                      </a:r>
                    </a:p>
                  </a:txBody>
                  <a:tcPr marL="63813" marR="63813" marT="31908" marB="31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b="1" dirty="0" smtClean="0"/>
                        <a:t>Period</a:t>
                      </a:r>
                      <a:endParaRPr lang="sv-SE" sz="1300" b="1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</a:tr>
              <a:tr h="259229"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300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sv-SE" sz="1300" dirty="0">
                        <a:solidFill>
                          <a:schemeClr val="tx1"/>
                        </a:solidFill>
                      </a:endParaRPr>
                    </a:p>
                  </a:txBody>
                  <a:tcPr marL="63813" marR="63813" marT="31908" marB="31908"/>
                </a:tc>
              </a:tr>
            </a:tbl>
          </a:graphicData>
        </a:graphic>
      </p:graphicFrame>
      <p:sp>
        <p:nvSpPr>
          <p:cNvPr id="174" name="Rectangle 173"/>
          <p:cNvSpPr/>
          <p:nvPr/>
        </p:nvSpPr>
        <p:spPr bwMode="auto">
          <a:xfrm>
            <a:off x="3059832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Task</a:t>
            </a:r>
          </a:p>
        </p:txBody>
      </p:sp>
      <p:sp>
        <p:nvSpPr>
          <p:cNvPr id="175" name="Rectangle 174"/>
          <p:cNvSpPr/>
          <p:nvPr/>
        </p:nvSpPr>
        <p:spPr bwMode="auto">
          <a:xfrm>
            <a:off x="3563888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</a:t>
            </a:r>
          </a:p>
        </p:txBody>
      </p:sp>
      <p:sp>
        <p:nvSpPr>
          <p:cNvPr id="176" name="Rectangle 175"/>
          <p:cNvSpPr/>
          <p:nvPr/>
        </p:nvSpPr>
        <p:spPr bwMode="auto">
          <a:xfrm>
            <a:off x="4067944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2</a:t>
            </a:r>
          </a:p>
        </p:txBody>
      </p:sp>
      <p:sp>
        <p:nvSpPr>
          <p:cNvPr id="177" name="Rectangle 176"/>
          <p:cNvSpPr/>
          <p:nvPr/>
        </p:nvSpPr>
        <p:spPr bwMode="auto">
          <a:xfrm>
            <a:off x="4572000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</a:t>
            </a:r>
          </a:p>
        </p:txBody>
      </p:sp>
      <p:sp>
        <p:nvSpPr>
          <p:cNvPr id="178" name="Rectangle 177"/>
          <p:cNvSpPr/>
          <p:nvPr/>
        </p:nvSpPr>
        <p:spPr bwMode="auto">
          <a:xfrm>
            <a:off x="5076056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4</a:t>
            </a:r>
          </a:p>
        </p:txBody>
      </p:sp>
      <p:sp>
        <p:nvSpPr>
          <p:cNvPr id="179" name="Rectangle 178"/>
          <p:cNvSpPr/>
          <p:nvPr/>
        </p:nvSpPr>
        <p:spPr bwMode="auto">
          <a:xfrm>
            <a:off x="5580112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5</a:t>
            </a:r>
          </a:p>
        </p:txBody>
      </p:sp>
      <p:sp>
        <p:nvSpPr>
          <p:cNvPr id="181" name="Rectangle 180"/>
          <p:cNvSpPr/>
          <p:nvPr/>
        </p:nvSpPr>
        <p:spPr bwMode="auto">
          <a:xfrm>
            <a:off x="6084168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6</a:t>
            </a:r>
          </a:p>
        </p:txBody>
      </p:sp>
      <p:sp>
        <p:nvSpPr>
          <p:cNvPr id="204" name="Rectangle 203"/>
          <p:cNvSpPr/>
          <p:nvPr/>
        </p:nvSpPr>
        <p:spPr bwMode="auto">
          <a:xfrm>
            <a:off x="6588224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7</a:t>
            </a:r>
          </a:p>
        </p:txBody>
      </p:sp>
      <p:sp>
        <p:nvSpPr>
          <p:cNvPr id="216" name="Rectangle 215"/>
          <p:cNvSpPr/>
          <p:nvPr/>
        </p:nvSpPr>
        <p:spPr bwMode="auto">
          <a:xfrm>
            <a:off x="7092280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8</a:t>
            </a:r>
          </a:p>
        </p:txBody>
      </p:sp>
      <p:sp>
        <p:nvSpPr>
          <p:cNvPr id="238" name="Rectangle 237"/>
          <p:cNvSpPr/>
          <p:nvPr/>
        </p:nvSpPr>
        <p:spPr bwMode="auto">
          <a:xfrm>
            <a:off x="7596336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9</a:t>
            </a:r>
          </a:p>
        </p:txBody>
      </p:sp>
      <p:sp>
        <p:nvSpPr>
          <p:cNvPr id="240" name="Rectangle 239"/>
          <p:cNvSpPr/>
          <p:nvPr/>
        </p:nvSpPr>
        <p:spPr bwMode="auto">
          <a:xfrm>
            <a:off x="3059832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A</a:t>
            </a:r>
          </a:p>
        </p:txBody>
      </p:sp>
      <p:sp>
        <p:nvSpPr>
          <p:cNvPr id="242" name="Rectangle 241"/>
          <p:cNvSpPr/>
          <p:nvPr/>
        </p:nvSpPr>
        <p:spPr bwMode="auto">
          <a:xfrm>
            <a:off x="3563888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</p:txBody>
      </p:sp>
      <p:sp>
        <p:nvSpPr>
          <p:cNvPr id="243" name="Rectangle 242"/>
          <p:cNvSpPr/>
          <p:nvPr/>
        </p:nvSpPr>
        <p:spPr bwMode="auto">
          <a:xfrm>
            <a:off x="4067944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4" name="Rectangle 243"/>
          <p:cNvSpPr/>
          <p:nvPr/>
        </p:nvSpPr>
        <p:spPr bwMode="auto">
          <a:xfrm>
            <a:off x="4572000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" name="Rectangle 247"/>
          <p:cNvSpPr/>
          <p:nvPr/>
        </p:nvSpPr>
        <p:spPr bwMode="auto">
          <a:xfrm>
            <a:off x="5076056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9" name="Rectangle 248"/>
          <p:cNvSpPr/>
          <p:nvPr/>
        </p:nvSpPr>
        <p:spPr bwMode="auto">
          <a:xfrm>
            <a:off x="5580112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0" name="Rectangle 249"/>
          <p:cNvSpPr/>
          <p:nvPr/>
        </p:nvSpPr>
        <p:spPr bwMode="auto">
          <a:xfrm>
            <a:off x="6084168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4" name="Rectangle 253"/>
          <p:cNvSpPr/>
          <p:nvPr/>
        </p:nvSpPr>
        <p:spPr bwMode="auto">
          <a:xfrm>
            <a:off x="6588224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5" name="Rectangle 254"/>
          <p:cNvSpPr/>
          <p:nvPr/>
        </p:nvSpPr>
        <p:spPr bwMode="auto">
          <a:xfrm>
            <a:off x="7092280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6" name="Rectangle 255"/>
          <p:cNvSpPr/>
          <p:nvPr/>
        </p:nvSpPr>
        <p:spPr bwMode="auto">
          <a:xfrm>
            <a:off x="7596336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7" name="Rectangle 256"/>
          <p:cNvSpPr/>
          <p:nvPr/>
        </p:nvSpPr>
        <p:spPr bwMode="auto">
          <a:xfrm>
            <a:off x="3059832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B</a:t>
            </a:r>
          </a:p>
        </p:txBody>
      </p:sp>
      <p:sp>
        <p:nvSpPr>
          <p:cNvPr id="258" name="Rectangle 257"/>
          <p:cNvSpPr/>
          <p:nvPr/>
        </p:nvSpPr>
        <p:spPr bwMode="auto">
          <a:xfrm>
            <a:off x="3563888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9" name="Rectangle 258"/>
          <p:cNvSpPr/>
          <p:nvPr/>
        </p:nvSpPr>
        <p:spPr bwMode="auto">
          <a:xfrm>
            <a:off x="4067944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0" name="Rectangle 259"/>
          <p:cNvSpPr/>
          <p:nvPr/>
        </p:nvSpPr>
        <p:spPr bwMode="auto">
          <a:xfrm>
            <a:off x="4572000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1" name="Rectangle 260"/>
          <p:cNvSpPr/>
          <p:nvPr/>
        </p:nvSpPr>
        <p:spPr bwMode="auto">
          <a:xfrm>
            <a:off x="5076056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5580112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3" name="Rectangle 262"/>
          <p:cNvSpPr/>
          <p:nvPr/>
        </p:nvSpPr>
        <p:spPr bwMode="auto">
          <a:xfrm>
            <a:off x="6084168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64" name="Rectangle 263"/>
          <p:cNvSpPr/>
          <p:nvPr/>
        </p:nvSpPr>
        <p:spPr bwMode="auto">
          <a:xfrm>
            <a:off x="6588224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65" name="Rectangle 264"/>
          <p:cNvSpPr/>
          <p:nvPr/>
        </p:nvSpPr>
        <p:spPr bwMode="auto">
          <a:xfrm>
            <a:off x="7092280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66" name="Rectangle 265"/>
          <p:cNvSpPr/>
          <p:nvPr/>
        </p:nvSpPr>
        <p:spPr bwMode="auto">
          <a:xfrm>
            <a:off x="7596336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67" name="Rectangle 266"/>
          <p:cNvSpPr/>
          <p:nvPr/>
        </p:nvSpPr>
        <p:spPr bwMode="auto">
          <a:xfrm>
            <a:off x="3059832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</a:t>
            </a:r>
          </a:p>
        </p:txBody>
      </p:sp>
      <p:sp>
        <p:nvSpPr>
          <p:cNvPr id="268" name="Rectangle 267"/>
          <p:cNvSpPr/>
          <p:nvPr/>
        </p:nvSpPr>
        <p:spPr bwMode="auto">
          <a:xfrm>
            <a:off x="3563888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4067944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4572000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1" name="Rectangle 270"/>
          <p:cNvSpPr/>
          <p:nvPr/>
        </p:nvSpPr>
        <p:spPr bwMode="auto">
          <a:xfrm>
            <a:off x="5076056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2" name="Rectangle 271"/>
          <p:cNvSpPr/>
          <p:nvPr/>
        </p:nvSpPr>
        <p:spPr bwMode="auto">
          <a:xfrm>
            <a:off x="5580112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3" name="Rectangle 272"/>
          <p:cNvSpPr/>
          <p:nvPr/>
        </p:nvSpPr>
        <p:spPr bwMode="auto">
          <a:xfrm>
            <a:off x="6084168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4" name="Rectangle 273"/>
          <p:cNvSpPr/>
          <p:nvPr/>
        </p:nvSpPr>
        <p:spPr bwMode="auto">
          <a:xfrm>
            <a:off x="6588224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5" name="Rectangle 274"/>
          <p:cNvSpPr/>
          <p:nvPr/>
        </p:nvSpPr>
        <p:spPr bwMode="auto">
          <a:xfrm>
            <a:off x="7092280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6" name="Rectangle 275"/>
          <p:cNvSpPr/>
          <p:nvPr/>
        </p:nvSpPr>
        <p:spPr bwMode="auto">
          <a:xfrm>
            <a:off x="7596336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77" name="Rectangle 276"/>
          <p:cNvSpPr/>
          <p:nvPr/>
        </p:nvSpPr>
        <p:spPr bwMode="auto">
          <a:xfrm>
            <a:off x="3059832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</a:t>
            </a:r>
          </a:p>
        </p:txBody>
      </p:sp>
      <p:sp>
        <p:nvSpPr>
          <p:cNvPr id="278" name="Rectangle 277"/>
          <p:cNvSpPr/>
          <p:nvPr/>
        </p:nvSpPr>
        <p:spPr bwMode="auto">
          <a:xfrm>
            <a:off x="3563888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9" name="Rectangle 278"/>
          <p:cNvSpPr/>
          <p:nvPr/>
        </p:nvSpPr>
        <p:spPr bwMode="auto">
          <a:xfrm>
            <a:off x="4067944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0" name="Rectangle 279"/>
          <p:cNvSpPr/>
          <p:nvPr/>
        </p:nvSpPr>
        <p:spPr bwMode="auto">
          <a:xfrm>
            <a:off x="4572000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1" name="Rectangle 280"/>
          <p:cNvSpPr/>
          <p:nvPr/>
        </p:nvSpPr>
        <p:spPr bwMode="auto">
          <a:xfrm>
            <a:off x="5076056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2" name="Rectangle 281"/>
          <p:cNvSpPr/>
          <p:nvPr/>
        </p:nvSpPr>
        <p:spPr bwMode="auto">
          <a:xfrm>
            <a:off x="5580112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3" name="Rectangle 282"/>
          <p:cNvSpPr/>
          <p:nvPr/>
        </p:nvSpPr>
        <p:spPr bwMode="auto">
          <a:xfrm>
            <a:off x="6084168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4" name="Rectangle 283"/>
          <p:cNvSpPr/>
          <p:nvPr/>
        </p:nvSpPr>
        <p:spPr bwMode="auto">
          <a:xfrm>
            <a:off x="6588224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5" name="Rectangle 284"/>
          <p:cNvSpPr/>
          <p:nvPr/>
        </p:nvSpPr>
        <p:spPr bwMode="auto">
          <a:xfrm>
            <a:off x="7092280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6" name="Rectangle 285"/>
          <p:cNvSpPr/>
          <p:nvPr/>
        </p:nvSpPr>
        <p:spPr bwMode="auto">
          <a:xfrm>
            <a:off x="7596336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87" name="Rectangle 286"/>
          <p:cNvSpPr/>
          <p:nvPr/>
        </p:nvSpPr>
        <p:spPr bwMode="auto">
          <a:xfrm>
            <a:off x="8100392" y="1700808"/>
            <a:ext cx="504056" cy="288032"/>
          </a:xfrm>
          <a:prstGeom prst="rect">
            <a:avLst/>
          </a:prstGeom>
          <a:solidFill>
            <a:srgbClr val="E8E8E8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sz="1200" b="1" dirty="0" smtClean="0">
                <a:latin typeface="Arial" charset="0"/>
              </a:rPr>
              <a:t>10</a:t>
            </a:r>
            <a:endParaRPr kumimoji="0" lang="sv-SE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8" name="Rectangle 287"/>
          <p:cNvSpPr/>
          <p:nvPr/>
        </p:nvSpPr>
        <p:spPr bwMode="auto">
          <a:xfrm>
            <a:off x="8100392" y="1988840"/>
            <a:ext cx="504056" cy="28803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100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9" name="Rectangle 288"/>
          <p:cNvSpPr/>
          <p:nvPr/>
        </p:nvSpPr>
        <p:spPr bwMode="auto">
          <a:xfrm>
            <a:off x="8100392" y="2276872"/>
            <a:ext cx="504056" cy="288032"/>
          </a:xfrm>
          <a:prstGeom prst="rect">
            <a:avLst/>
          </a:prstGeom>
          <a:solidFill>
            <a:srgbClr val="CAE8AA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90" name="Rectangle 289"/>
          <p:cNvSpPr/>
          <p:nvPr/>
        </p:nvSpPr>
        <p:spPr bwMode="auto">
          <a:xfrm>
            <a:off x="8100392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91" name="Rectangle 290"/>
          <p:cNvSpPr/>
          <p:nvPr/>
        </p:nvSpPr>
        <p:spPr bwMode="auto">
          <a:xfrm>
            <a:off x="8100392" y="2852936"/>
            <a:ext cx="504056" cy="2880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-</a:t>
            </a:r>
          </a:p>
        </p:txBody>
      </p:sp>
      <p:sp>
        <p:nvSpPr>
          <p:cNvPr id="293" name="Rectangle 292"/>
          <p:cNvSpPr/>
          <p:nvPr/>
        </p:nvSpPr>
        <p:spPr bwMode="auto">
          <a:xfrm>
            <a:off x="3563888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150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4" name="Rectangle 293"/>
          <p:cNvSpPr/>
          <p:nvPr/>
        </p:nvSpPr>
        <p:spPr bwMode="auto">
          <a:xfrm>
            <a:off x="4067944" y="2564904"/>
            <a:ext cx="504056" cy="288032"/>
          </a:xfrm>
          <a:prstGeom prst="rect">
            <a:avLst/>
          </a:prstGeom>
          <a:solidFill>
            <a:srgbClr val="FFB3B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dirty="0" smtClean="0"/>
              <a:t>30</a:t>
            </a:r>
            <a:r>
              <a:rPr kumimoji="0" lang="sv-SE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0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09" name="Straight Connector 208"/>
          <p:cNvCxnSpPr/>
          <p:nvPr/>
        </p:nvCxnSpPr>
        <p:spPr bwMode="auto">
          <a:xfrm rot="10800000" flipV="1">
            <a:off x="2843808" y="3751448"/>
            <a:ext cx="1588" cy="15857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8" name="TextBox 207"/>
          <p:cNvSpPr txBox="1"/>
          <p:nvPr/>
        </p:nvSpPr>
        <p:spPr>
          <a:xfrm>
            <a:off x="4499992" y="1412776"/>
            <a:ext cx="28803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Task instance frequencies (Hz)</a:t>
            </a:r>
            <a:endParaRPr lang="en-US" sz="1400" dirty="0"/>
          </a:p>
        </p:txBody>
      </p:sp>
      <p:sp>
        <p:nvSpPr>
          <p:cNvPr id="212" name="TextBox 211"/>
          <p:cNvSpPr txBox="1"/>
          <p:nvPr/>
        </p:nvSpPr>
        <p:spPr>
          <a:xfrm>
            <a:off x="251520" y="908720"/>
            <a:ext cx="2088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smtClean="0"/>
              <a:t>Processor modes</a:t>
            </a:r>
            <a:endParaRPr 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5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40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000"/>
                            </p:stCondLst>
                            <p:childTnLst>
                              <p:par>
                                <p:cTn id="7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7500"/>
                            </p:stCondLst>
                            <p:childTnLst>
                              <p:par>
                                <p:cTn id="9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8000"/>
                            </p:stCondLst>
                            <p:childTnLst>
                              <p:par>
                                <p:cTn id="9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8500"/>
                            </p:stCondLst>
                            <p:childTnLst>
                              <p:par>
                                <p:cTn id="10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9000"/>
                            </p:stCondLst>
                            <p:childTnLst>
                              <p:par>
                                <p:cTn id="10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1500"/>
                            </p:stCondLst>
                            <p:childTnLst>
                              <p:par>
                                <p:cTn id="1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5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6" fill="hold">
                            <p:stCondLst>
                              <p:cond delay="13500"/>
                            </p:stCondLst>
                            <p:childTnLst>
                              <p:par>
                                <p:cTn id="1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000" fill="hold"/>
                                        <p:tgtEl>
                                          <p:spTgt spid="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9" dur="10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500"/>
                            </p:stCondLst>
                            <p:childTnLst>
                              <p:par>
                                <p:cTn id="1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1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1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0" dur="1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17000"/>
                            </p:stCondLst>
                            <p:childTnLst>
                              <p:par>
                                <p:cTn id="1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5" fill="hold">
                            <p:stCondLst>
                              <p:cond delay="17500"/>
                            </p:stCondLst>
                            <p:childTnLst>
                              <p:par>
                                <p:cTn id="1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9" fill="hold">
                            <p:stCondLst>
                              <p:cond delay="18000"/>
                            </p:stCondLst>
                            <p:childTnLst>
                              <p:par>
                                <p:cTn id="1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2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9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8"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4" fill="hold">
                            <p:stCondLst>
                              <p:cond delay="19500"/>
                            </p:stCondLst>
                            <p:childTnLst>
                              <p:par>
                                <p:cTn id="20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>
                            <p:stCondLst>
                              <p:cond delay="20000"/>
                            </p:stCondLst>
                            <p:childTnLst>
                              <p:par>
                                <p:cTn id="20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2" fill="hold">
                            <p:stCondLst>
                              <p:cond delay="20500"/>
                            </p:stCondLst>
                            <p:childTnLst>
                              <p:par>
                                <p:cTn id="21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1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10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8" fill="hold">
                            <p:stCondLst>
                              <p:cond delay="21500"/>
                            </p:stCondLst>
                            <p:childTnLst>
                              <p:par>
                                <p:cTn id="2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4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10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6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7" fill="hold">
                            <p:stCondLst>
                              <p:cond delay="500"/>
                            </p:stCondLst>
                            <p:childTnLst>
                              <p:par>
                                <p:cTn id="26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0" dur="5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9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0" fill="hold">
                      <p:stCondLst>
                        <p:cond delay="indefinite"/>
                      </p:stCondLst>
                      <p:childTnLst>
                        <p:par>
                          <p:cTn id="281" fill="hold">
                            <p:stCondLst>
                              <p:cond delay="0"/>
                            </p:stCondLst>
                            <p:childTnLst>
                              <p:par>
                                <p:cTn id="2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1000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1000" fill="hold"/>
                                        <p:tgtEl>
                                          <p:spTgt spid="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1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2" fill="hold">
                            <p:stCondLst>
                              <p:cond delay="500"/>
                            </p:stCondLst>
                            <p:childTnLst>
                              <p:par>
                                <p:cTn id="303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6" fill="hold">
                      <p:stCondLst>
                        <p:cond delay="indefinite"/>
                      </p:stCondLst>
                      <p:childTnLst>
                        <p:par>
                          <p:cTn id="307" fill="hold">
                            <p:stCondLst>
                              <p:cond delay="0"/>
                            </p:stCondLst>
                            <p:childTnLst>
                              <p:par>
                                <p:cTn id="30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0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7" fill="hold">
                            <p:stCondLst>
                              <p:cond delay="0"/>
                            </p:stCondLst>
                            <p:childTnLst>
                              <p:par>
                                <p:cTn id="318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331" dur="10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3" presetID="15" presetClass="emph" presetSubtype="0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334" dur="indefinite"/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9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5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6" presetID="22" presetClass="entr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48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1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6" fill="hold">
                            <p:stCondLst>
                              <p:cond delay="500"/>
                            </p:stCondLst>
                            <p:childTnLst>
                              <p:par>
                                <p:cTn id="357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1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8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9" fill="hold">
                      <p:stCondLst>
                        <p:cond delay="indefinite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4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100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>
                      <p:stCondLst>
                        <p:cond delay="indefinite"/>
                      </p:stCondLst>
                      <p:childTnLst>
                        <p:par>
                          <p:cTn id="377" fill="hold">
                            <p:stCondLst>
                              <p:cond delay="0"/>
                            </p:stCondLst>
                            <p:childTnLst>
                              <p:par>
                                <p:cTn id="37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0" dur="500"/>
                                        <p:tgtEl>
                                          <p:spTgt spid="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1" fill="hold">
                            <p:stCondLst>
                              <p:cond delay="500"/>
                            </p:stCondLst>
                            <p:childTnLst>
                              <p:par>
                                <p:cTn id="38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4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5" fill="hold">
                      <p:stCondLst>
                        <p:cond delay="indefinite"/>
                      </p:stCondLst>
                      <p:childTnLst>
                        <p:par>
                          <p:cTn id="386" fill="hold">
                            <p:stCondLst>
                              <p:cond delay="0"/>
                            </p:stCondLst>
                            <p:childTnLst>
                              <p:par>
                                <p:cTn id="38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9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0" fill="hold">
                      <p:stCondLst>
                        <p:cond delay="indefinite"/>
                      </p:stCondLst>
                      <p:childTnLst>
                        <p:par>
                          <p:cTn id="391" fill="hold">
                            <p:stCondLst>
                              <p:cond delay="0"/>
                            </p:stCondLst>
                            <p:childTnLst>
                              <p:par>
                                <p:cTn id="39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8" fill="hold">
                      <p:stCondLst>
                        <p:cond delay="indefinite"/>
                      </p:stCondLst>
                      <p:childTnLst>
                        <p:par>
                          <p:cTn id="399" fill="hold">
                            <p:stCondLst>
                              <p:cond delay="0"/>
                            </p:stCondLst>
                            <p:childTnLst>
                              <p:par>
                                <p:cTn id="40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2"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3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4" dur="1000" fill="hold"/>
                                        <p:tgtEl>
                                          <p:spTgt spid="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5" fill="hold">
                      <p:stCondLst>
                        <p:cond delay="indefinite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9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0" fill="hold">
                            <p:stCondLst>
                              <p:cond delay="500"/>
                            </p:stCondLst>
                            <p:childTnLst>
                              <p:par>
                                <p:cTn id="411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3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4" fill="hold">
                      <p:stCondLst>
                        <p:cond delay="indefinite"/>
                      </p:stCondLst>
                      <p:childTnLst>
                        <p:par>
                          <p:cTn id="415" fill="hold">
                            <p:stCondLst>
                              <p:cond delay="0"/>
                            </p:stCondLst>
                            <p:childTnLst>
                              <p:par>
                                <p:cTn id="41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3" fill="hold">
                            <p:stCondLst>
                              <p:cond delay="0"/>
                            </p:stCondLst>
                            <p:childTnLst>
                              <p:par>
                                <p:cTn id="4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35" presetClass="emph" presetSubtype="0" repeatCount="400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discrete" valueType="str">
                                      <p:cBhvr>
                                        <p:cTn id="438" dur="10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40" presetID="15" presetClass="emph" presetSubtype="0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25"/>
                                  </p:iterate>
                                  <p:childTnLst>
                                    <p:set>
                                      <p:cBhvr override="childStyle">
                                        <p:cTn id="441" dur="indefinite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27" grpId="0" animBg="1"/>
      <p:bldP spid="35" grpId="0" animBg="1"/>
      <p:bldP spid="43" grpId="0" animBg="1"/>
      <p:bldP spid="51" grpId="0" animBg="1"/>
      <p:bldP spid="55" grpId="0" animBg="1"/>
      <p:bldP spid="59" grpId="0" animBg="1"/>
      <p:bldP spid="63" grpId="0" animBg="1"/>
      <p:bldP spid="67" grpId="0" animBg="1"/>
      <p:bldP spid="71" grpId="0" animBg="1"/>
      <p:bldP spid="75" grpId="0" animBg="1"/>
      <p:bldP spid="79" grpId="0" animBg="1"/>
      <p:bldP spid="83" grpId="0" animBg="1"/>
      <p:bldP spid="87" grpId="0" animBg="1"/>
      <p:bldP spid="106" grpId="0" animBg="1"/>
      <p:bldP spid="111" grpId="0" animBg="1"/>
      <p:bldP spid="111" grpId="1" animBg="1"/>
      <p:bldP spid="123" grpId="0" animBg="1"/>
      <p:bldP spid="136" grpId="0" animBg="1"/>
      <p:bldP spid="138" grpId="0" animBg="1"/>
      <p:bldP spid="141" grpId="0" animBg="1"/>
      <p:bldP spid="144" grpId="0" animBg="1"/>
      <p:bldP spid="154" grpId="0" animBg="1"/>
      <p:bldP spid="160" grpId="0" animBg="1"/>
      <p:bldP spid="162" grpId="0" animBg="1"/>
      <p:bldP spid="203" grpId="0" animBg="1"/>
      <p:bldP spid="220" grpId="0" animBg="1"/>
      <p:bldP spid="222" grpId="0" animBg="1"/>
      <p:bldP spid="210" grpId="0" animBg="1"/>
      <p:bldP spid="224" grpId="0" animBg="1"/>
      <p:bldP spid="231" grpId="0"/>
      <p:bldP spid="231" grpId="1"/>
      <p:bldP spid="232" grpId="0"/>
      <p:bldP spid="232" grpId="1"/>
      <p:bldP spid="233" grpId="0" animBg="1"/>
      <p:bldP spid="234" grpId="0" animBg="1"/>
      <p:bldP spid="225" grpId="0" animBg="1"/>
      <p:bldP spid="236" grpId="0" animBg="1"/>
      <p:bldP spid="236" grpId="1" animBg="1"/>
      <p:bldP spid="237" grpId="0" animBg="1"/>
      <p:bldP spid="237" grpId="1" animBg="1"/>
      <p:bldP spid="239" grpId="0" animBg="1"/>
      <p:bldP spid="245" grpId="0"/>
      <p:bldP spid="246" grpId="0" animBg="1"/>
      <p:bldP spid="230" grpId="0" animBg="1"/>
      <p:bldP spid="230" grpId="1" animBg="1"/>
      <p:bldP spid="206" grpId="0" animBg="1"/>
      <p:bldP spid="247" grpId="0"/>
      <p:bldP spid="247" grpId="1"/>
      <p:bldP spid="251" grpId="0" animBg="1"/>
      <p:bldP spid="251" grpId="1" animBg="1"/>
      <p:bldP spid="252" grpId="0" animBg="1"/>
      <p:bldP spid="253" grpId="0"/>
      <p:bldP spid="253" grpId="1"/>
      <p:bldP spid="151" grpId="0"/>
      <p:bldP spid="153" grpId="0"/>
      <p:bldP spid="153" grpId="1"/>
      <p:bldP spid="155" grpId="0"/>
      <p:bldP spid="155" grpId="1"/>
      <p:bldP spid="156" grpId="0"/>
      <p:bldP spid="156" grpId="1"/>
      <p:bldP spid="157" grpId="0"/>
      <p:bldP spid="157" grpId="1"/>
      <p:bldP spid="268" grpId="0" animBg="1"/>
      <p:bldP spid="269" grpId="0" animBg="1"/>
      <p:bldP spid="293" grpId="0" animBg="1"/>
      <p:bldP spid="293" grpId="1" animBg="1"/>
      <p:bldP spid="293" grpId="2" animBg="1"/>
      <p:bldP spid="294" grpId="0" animBg="1"/>
      <p:bldP spid="294" grpId="1" animBg="1"/>
      <p:bldP spid="294" grpId="2" animBg="1"/>
      <p:bldP spid="2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Simulations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5256584"/>
          </a:xfrm>
        </p:spPr>
        <p:txBody>
          <a:bodyPr/>
          <a:lstStyle/>
          <a:p>
            <a:r>
              <a:rPr lang="en-US" sz="2400" dirty="0" smtClean="0"/>
              <a:t>Task Set</a:t>
            </a:r>
          </a:p>
          <a:p>
            <a:pPr lvl="1"/>
            <a:r>
              <a:rPr lang="en-US" sz="2000" dirty="0" smtClean="0"/>
              <a:t> UUniFast</a:t>
            </a:r>
            <a:r>
              <a:rPr lang="en-US" sz="2000" baseline="30000" dirty="0" smtClean="0"/>
              <a:t>1</a:t>
            </a:r>
            <a:r>
              <a:rPr lang="en-US" sz="2000" dirty="0" smtClean="0"/>
              <a:t> algorithm</a:t>
            </a:r>
          </a:p>
          <a:p>
            <a:pPr lvl="1"/>
            <a:r>
              <a:rPr lang="en-US" sz="2000" dirty="0" smtClean="0"/>
              <a:t> 60% to 100% utilization</a:t>
            </a:r>
          </a:p>
          <a:p>
            <a:pPr lvl="1"/>
            <a:r>
              <a:rPr lang="en-US" sz="2000" dirty="0" smtClean="0"/>
              <a:t>1000 task sets</a:t>
            </a:r>
          </a:p>
          <a:p>
            <a:pPr lvl="1"/>
            <a:r>
              <a:rPr lang="en-US" sz="2000" dirty="0" smtClean="0"/>
              <a:t> 5 – 15 tasks</a:t>
            </a:r>
          </a:p>
          <a:p>
            <a:pPr lvl="1"/>
            <a:r>
              <a:rPr lang="en-US" sz="2000" dirty="0" smtClean="0"/>
              <a:t> LCM of task periods &lt;= 1500</a:t>
            </a:r>
          </a:p>
          <a:p>
            <a:r>
              <a:rPr lang="en-US" sz="2400" dirty="0" smtClean="0"/>
              <a:t>Processor</a:t>
            </a:r>
          </a:p>
          <a:p>
            <a:pPr lvl="1"/>
            <a:r>
              <a:rPr lang="en-US" sz="2000" dirty="0" smtClean="0"/>
              <a:t> Continuous frequency modes</a:t>
            </a:r>
          </a:p>
          <a:p>
            <a:pPr lvl="1"/>
            <a:r>
              <a:rPr lang="en-US" sz="2000" dirty="0" smtClean="0"/>
              <a:t> Ratio of maximum to minimum frequency is 10 : 6</a:t>
            </a:r>
          </a:p>
          <a:p>
            <a:pPr lvl="1"/>
            <a:r>
              <a:rPr lang="en-US" sz="2000" dirty="0" smtClean="0"/>
              <a:t> Initially runs at the </a:t>
            </a:r>
            <a:r>
              <a:rPr lang="en-US" sz="2000" dirty="0" smtClean="0">
                <a:solidFill>
                  <a:srgbClr val="0A32FA"/>
                </a:solidFill>
              </a:rPr>
              <a:t>minimum </a:t>
            </a:r>
            <a:r>
              <a:rPr lang="en-US" sz="2000" dirty="0" smtClean="0"/>
              <a:t>frequency</a:t>
            </a:r>
          </a:p>
          <a:p>
            <a:pPr lvl="1"/>
            <a:r>
              <a:rPr lang="en-US" sz="2000" dirty="0" smtClean="0"/>
              <a:t> Four ranges of power consumption: can be </a:t>
            </a:r>
            <a:r>
              <a:rPr lang="en-US" sz="2000" dirty="0" smtClean="0">
                <a:solidFill>
                  <a:srgbClr val="0A32FA"/>
                </a:solidFill>
              </a:rPr>
              <a:t>easily generalized</a:t>
            </a:r>
          </a:p>
          <a:p>
            <a:r>
              <a:rPr lang="en-US" sz="2400" dirty="0" smtClean="0"/>
              <a:t>Experiments</a:t>
            </a:r>
          </a:p>
          <a:p>
            <a:pPr lvl="1"/>
            <a:r>
              <a:rPr lang="en-US" sz="2000" dirty="0" smtClean="0"/>
              <a:t>Based on task priority order (HPF,LPF)</a:t>
            </a:r>
          </a:p>
          <a:p>
            <a:pPr lvl="1"/>
            <a:r>
              <a:rPr lang="en-US" sz="2000" dirty="0" smtClean="0"/>
              <a:t>Based on the order </a:t>
            </a:r>
            <a:r>
              <a:rPr lang="en-US" sz="2000" smtClean="0"/>
              <a:t>of </a:t>
            </a:r>
            <a:r>
              <a:rPr lang="en-US" sz="2000" smtClean="0"/>
              <a:t>occurrence (</a:t>
            </a:r>
            <a:r>
              <a:rPr lang="en-US" sz="2000" dirty="0" smtClean="0"/>
              <a:t>FOPF,LOPF)</a:t>
            </a:r>
          </a:p>
          <a:p>
            <a:pPr lvl="1"/>
            <a:endParaRPr lang="en-US" sz="2000" dirty="0" smtClean="0">
              <a:solidFill>
                <a:srgbClr val="0A32FA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71192" y="6536377"/>
            <a:ext cx="727280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aseline="30000" dirty="0" smtClean="0"/>
              <a:t>1</a:t>
            </a:r>
            <a:r>
              <a:rPr lang="en-US" sz="1050" dirty="0" smtClean="0"/>
              <a:t>Bini and </a:t>
            </a:r>
            <a:r>
              <a:rPr lang="en-US" sz="1050" dirty="0" err="1" smtClean="0"/>
              <a:t>Buttazzo</a:t>
            </a:r>
            <a:r>
              <a:rPr lang="en-US" sz="1050" dirty="0" smtClean="0"/>
              <a:t>, Measuring the Performance of </a:t>
            </a:r>
            <a:r>
              <a:rPr lang="en-US" sz="1050" dirty="0" err="1" smtClean="0"/>
              <a:t>Schedulability</a:t>
            </a:r>
            <a:r>
              <a:rPr lang="en-US" sz="1050" dirty="0" smtClean="0"/>
              <a:t> Tests, Real-Time Systems, 2005</a:t>
            </a:r>
            <a:endParaRPr lang="en-US" sz="105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Preliminary results-initial preemptions</a:t>
            </a:r>
            <a:endParaRPr lang="en-US" sz="3600" dirty="0"/>
          </a:p>
        </p:txBody>
      </p:sp>
      <p:pic>
        <p:nvPicPr>
          <p:cNvPr id="11" name="Picture 4" descr="C:\Abhilash\RTNS2010\initial_preemption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7343"/>
          <a:stretch>
            <a:fillRect/>
          </a:stretch>
        </p:blipFill>
        <p:spPr bwMode="auto">
          <a:xfrm>
            <a:off x="2051720" y="2348880"/>
            <a:ext cx="6192688" cy="2808312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719064" y="1412776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A32FA"/>
                </a:solidFill>
              </a:rPr>
              <a:t>55% </a:t>
            </a:r>
            <a:r>
              <a:rPr lang="en-US" sz="2000" dirty="0" smtClean="0"/>
              <a:t>preemption reduction </a:t>
            </a:r>
            <a:r>
              <a:rPr lang="en-US" sz="2000" dirty="0" smtClean="0">
                <a:solidFill>
                  <a:srgbClr val="0A32FA"/>
                </a:solidFill>
              </a:rPr>
              <a:t>after</a:t>
            </a:r>
            <a:r>
              <a:rPr lang="en-US" sz="2000" dirty="0" smtClean="0"/>
              <a:t> elimination</a:t>
            </a:r>
            <a:endParaRPr lang="en-US" sz="2000" dirty="0"/>
          </a:p>
        </p:txBody>
      </p:sp>
      <p:grpSp>
        <p:nvGrpSpPr>
          <p:cNvPr id="3" name="Group 9"/>
          <p:cNvGrpSpPr/>
          <p:nvPr/>
        </p:nvGrpSpPr>
        <p:grpSpPr>
          <a:xfrm>
            <a:off x="2051720" y="5157192"/>
            <a:ext cx="6120680" cy="577081"/>
            <a:chOff x="1043608" y="5157192"/>
            <a:chExt cx="6120680" cy="577081"/>
          </a:xfrm>
        </p:grpSpPr>
        <p:sp>
          <p:nvSpPr>
            <p:cNvPr id="5" name="TextBox 4"/>
            <p:cNvSpPr txBox="1"/>
            <p:nvPr/>
          </p:nvSpPr>
          <p:spPr>
            <a:xfrm>
              <a:off x="1043608" y="5157192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 smtClean="0"/>
                <a:t>Before elimination</a:t>
              </a:r>
              <a:endParaRPr lang="sv-SE" sz="105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67744" y="5157192"/>
              <a:ext cx="129614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Highest Priority</a:t>
              </a:r>
            </a:p>
            <a:p>
              <a:pPr algn="ctr"/>
              <a:r>
                <a:rPr lang="en-US" sz="1050" dirty="0" smtClean="0"/>
                <a:t> First (HPF)</a:t>
              </a:r>
              <a:endParaRPr lang="en-US" sz="105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419872" y="5157192"/>
              <a:ext cx="13681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Lowest Priority </a:t>
              </a:r>
            </a:p>
            <a:p>
              <a:pPr algn="ctr"/>
              <a:r>
                <a:rPr lang="en-US" sz="1050" dirty="0" smtClean="0"/>
                <a:t>First (LPF)</a:t>
              </a:r>
              <a:endParaRPr lang="en-US" sz="105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644008" y="5157192"/>
              <a:ext cx="1368152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First Occurring Preemption First (FOPF)</a:t>
              </a:r>
              <a:endParaRPr lang="en-US" sz="105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868144" y="5157192"/>
              <a:ext cx="129614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Last Occurring Preemption First (LOPF)</a:t>
              </a:r>
              <a:endParaRPr lang="en-US" sz="1050" dirty="0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251520" y="3284984"/>
            <a:ext cx="180836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A32FA"/>
                </a:solidFill>
              </a:rPr>
              <a:t>Initial</a:t>
            </a:r>
            <a:r>
              <a:rPr lang="en-US" sz="2000" dirty="0" smtClean="0"/>
              <a:t> </a:t>
            </a:r>
          </a:p>
          <a:p>
            <a:pPr algn="ctr"/>
            <a:r>
              <a:rPr lang="en-US" sz="2000" dirty="0" smtClean="0"/>
              <a:t>preemptions</a:t>
            </a:r>
          </a:p>
          <a:p>
            <a:pPr algn="ctr"/>
            <a:r>
              <a:rPr lang="en-US" sz="2000" dirty="0" smtClean="0"/>
              <a:t>(Avg. no.)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496944" cy="1196752"/>
          </a:xfrm>
        </p:spPr>
        <p:txBody>
          <a:bodyPr/>
          <a:lstStyle/>
          <a:p>
            <a:r>
              <a:rPr lang="en-US" sz="3600" dirty="0" smtClean="0"/>
              <a:t>Preliminary results-potential preemptions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340768"/>
            <a:ext cx="76328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A32FA"/>
                </a:solidFill>
              </a:rPr>
              <a:t>27% </a:t>
            </a:r>
            <a:r>
              <a:rPr lang="en-US" sz="2000" dirty="0" smtClean="0"/>
              <a:t>preemption reduction </a:t>
            </a:r>
            <a:r>
              <a:rPr lang="en-US" sz="2000" dirty="0" smtClean="0">
                <a:solidFill>
                  <a:srgbClr val="0A32FA"/>
                </a:solidFill>
              </a:rPr>
              <a:t>after</a:t>
            </a:r>
            <a:r>
              <a:rPr lang="en-US" sz="2000" dirty="0" smtClean="0"/>
              <a:t> elimination</a:t>
            </a:r>
            <a:endParaRPr lang="en-US" sz="2000" dirty="0"/>
          </a:p>
        </p:txBody>
      </p:sp>
      <p:pic>
        <p:nvPicPr>
          <p:cNvPr id="35842" name="Picture 2" descr="C:\Abhilash\RTNS2010\potential_preemptions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18116"/>
          <a:stretch>
            <a:fillRect/>
          </a:stretch>
        </p:blipFill>
        <p:spPr bwMode="auto">
          <a:xfrm>
            <a:off x="2123728" y="2419871"/>
            <a:ext cx="6192688" cy="280831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1988840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LOPF and LPF fares slightly better</a:t>
            </a:r>
          </a:p>
        </p:txBody>
      </p:sp>
      <p:grpSp>
        <p:nvGrpSpPr>
          <p:cNvPr id="3" name="Group 6"/>
          <p:cNvGrpSpPr/>
          <p:nvPr/>
        </p:nvGrpSpPr>
        <p:grpSpPr>
          <a:xfrm>
            <a:off x="2123728" y="5228183"/>
            <a:ext cx="6120680" cy="577081"/>
            <a:chOff x="1043608" y="5157192"/>
            <a:chExt cx="6120680" cy="577081"/>
          </a:xfrm>
        </p:grpSpPr>
        <p:sp>
          <p:nvSpPr>
            <p:cNvPr id="8" name="TextBox 7"/>
            <p:cNvSpPr txBox="1"/>
            <p:nvPr/>
          </p:nvSpPr>
          <p:spPr>
            <a:xfrm>
              <a:off x="1043608" y="5157192"/>
              <a:ext cx="144016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50" dirty="0" smtClean="0"/>
                <a:t>Before elimination</a:t>
              </a:r>
              <a:endParaRPr lang="sv-SE" sz="105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2267744" y="5157192"/>
              <a:ext cx="1296144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Highest Priority</a:t>
              </a:r>
            </a:p>
            <a:p>
              <a:pPr algn="ctr"/>
              <a:r>
                <a:rPr lang="en-US" sz="1050" dirty="0" smtClean="0"/>
                <a:t> First (HPF)</a:t>
              </a:r>
              <a:endParaRPr lang="en-US" sz="105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419872" y="5157192"/>
              <a:ext cx="1368152" cy="4154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Lowest Priority </a:t>
              </a:r>
            </a:p>
            <a:p>
              <a:pPr algn="ctr"/>
              <a:r>
                <a:rPr lang="en-US" sz="1050" dirty="0" smtClean="0"/>
                <a:t>First (LPF)</a:t>
              </a:r>
              <a:endParaRPr lang="en-US" sz="105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644008" y="5157192"/>
              <a:ext cx="1368152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First Occurring Preemption First (FOPF)</a:t>
              </a:r>
              <a:endParaRPr lang="en-US" sz="105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868144" y="5157192"/>
              <a:ext cx="1296144" cy="577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50" dirty="0" smtClean="0"/>
                <a:t>Last Occurring Preemption First  (LOPF)</a:t>
              </a:r>
              <a:endParaRPr lang="en-US" sz="1050" dirty="0"/>
            </a:p>
          </p:txBody>
        </p:sp>
      </p:grpSp>
      <p:sp>
        <p:nvSpPr>
          <p:cNvPr id="13" name="Rectangle 12"/>
          <p:cNvSpPr/>
          <p:nvPr/>
        </p:nvSpPr>
        <p:spPr>
          <a:xfrm>
            <a:off x="360040" y="3139951"/>
            <a:ext cx="176368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rgbClr val="0A32FA"/>
                </a:solidFill>
              </a:rPr>
              <a:t>Potential</a:t>
            </a:r>
          </a:p>
          <a:p>
            <a:pPr algn="ctr"/>
            <a:r>
              <a:rPr lang="en-US" sz="2000" dirty="0" smtClean="0">
                <a:solidFill>
                  <a:srgbClr val="0A32FA"/>
                </a:solidFill>
              </a:rPr>
              <a:t> </a:t>
            </a:r>
            <a:r>
              <a:rPr lang="en-US" sz="2000" dirty="0" smtClean="0"/>
              <a:t>preemptions</a:t>
            </a:r>
          </a:p>
          <a:p>
            <a:pPr algn="ctr"/>
            <a:r>
              <a:rPr lang="en-US" sz="2000" dirty="0" smtClean="0"/>
              <a:t>(Avg. no.)</a:t>
            </a:r>
            <a:endParaRPr lang="sv-S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Conclusions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	Method to control preemption behavior in real time systems using CPU frequency scaling</a:t>
            </a:r>
          </a:p>
          <a:p>
            <a:pPr lvl="1"/>
            <a:r>
              <a:rPr lang="en-US" sz="2000" dirty="0" smtClean="0"/>
              <a:t>Offline </a:t>
            </a:r>
          </a:p>
          <a:p>
            <a:pPr lvl="1"/>
            <a:r>
              <a:rPr lang="en-US" sz="2000" dirty="0" smtClean="0"/>
              <a:t>Provides for </a:t>
            </a:r>
            <a:r>
              <a:rPr lang="en-US" sz="2000" dirty="0" smtClean="0">
                <a:solidFill>
                  <a:srgbClr val="0A32FA"/>
                </a:solidFill>
              </a:rPr>
              <a:t>trade-off</a:t>
            </a:r>
            <a:r>
              <a:rPr lang="en-US" sz="2000" dirty="0" smtClean="0"/>
              <a:t> between preemptions and energy consumption</a:t>
            </a:r>
          </a:p>
          <a:p>
            <a:pPr lvl="1"/>
            <a:r>
              <a:rPr lang="en-US" sz="2000" dirty="0" smtClean="0"/>
              <a:t>Requires </a:t>
            </a:r>
            <a:r>
              <a:rPr lang="en-US" sz="2000" dirty="0" smtClean="0">
                <a:solidFill>
                  <a:srgbClr val="0A32FA"/>
                </a:solidFill>
              </a:rPr>
              <a:t>no</a:t>
            </a:r>
            <a:r>
              <a:rPr lang="en-US" sz="2000" dirty="0" smtClean="0"/>
              <a:t> modifications to the scheduler</a:t>
            </a:r>
          </a:p>
          <a:p>
            <a:pPr lvl="1"/>
            <a:r>
              <a:rPr lang="en-US" sz="2000" dirty="0" smtClean="0"/>
              <a:t>Required </a:t>
            </a:r>
            <a:r>
              <a:rPr lang="en-US" sz="2000" dirty="0" smtClean="0">
                <a:solidFill>
                  <a:srgbClr val="0A32FA"/>
                </a:solidFill>
              </a:rPr>
              <a:t>no</a:t>
            </a:r>
            <a:r>
              <a:rPr lang="en-US" sz="2000" dirty="0" smtClean="0"/>
              <a:t> modifications to task attributes</a:t>
            </a:r>
          </a:p>
          <a:p>
            <a:pPr lvl="1"/>
            <a:r>
              <a:rPr lang="en-US" sz="2000" dirty="0" smtClean="0"/>
              <a:t>Main element of cost: energy (showed 4.2 times increase in simulations)</a:t>
            </a:r>
          </a:p>
          <a:p>
            <a:pPr lvl="1"/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4942"/>
          </a:xfrm>
        </p:spPr>
        <p:txBody>
          <a:bodyPr/>
          <a:lstStyle/>
          <a:p>
            <a:pPr lvl="0"/>
            <a:r>
              <a:rPr lang="en-US" sz="3600" dirty="0" smtClean="0">
                <a:solidFill>
                  <a:schemeClr val="tx1"/>
                </a:solidFill>
              </a:rPr>
              <a:t>Real-time Scheduling Paradigms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4088" y="1124744"/>
            <a:ext cx="3168352" cy="639762"/>
          </a:xfrm>
        </p:spPr>
        <p:txBody>
          <a:bodyPr/>
          <a:lstStyle/>
          <a:p>
            <a:pPr algn="ctr"/>
            <a:r>
              <a:rPr lang="en-US" b="0" dirty="0" smtClean="0"/>
              <a:t>Non-preemptive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652" y="1764507"/>
            <a:ext cx="4040188" cy="1160438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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A32FA"/>
                </a:solidFill>
              </a:rPr>
              <a:t>Low </a:t>
            </a:r>
            <a:r>
              <a:rPr lang="en-US" sz="2000" dirty="0" smtClean="0"/>
              <a:t>runtime </a:t>
            </a:r>
            <a:r>
              <a:rPr lang="en-US" sz="2000" dirty="0" smtClean="0">
                <a:solidFill>
                  <a:srgbClr val="0A32FA"/>
                </a:solidFill>
              </a:rPr>
              <a:t>overhead</a:t>
            </a:r>
            <a:endParaRPr lang="en-US" sz="2000" dirty="0" smtClean="0"/>
          </a:p>
          <a:p>
            <a:pPr>
              <a:buFont typeface="Wingdings"/>
              <a:buChar char="L"/>
            </a:pPr>
            <a:r>
              <a:rPr lang="en-US" sz="2000" dirty="0" smtClean="0"/>
              <a:t>Increased </a:t>
            </a:r>
            <a:r>
              <a:rPr lang="en-US" sz="2000" dirty="0" smtClean="0">
                <a:solidFill>
                  <a:srgbClr val="0A32FA"/>
                </a:solidFill>
              </a:rPr>
              <a:t>blocking</a:t>
            </a:r>
            <a:r>
              <a:rPr lang="en-US" sz="2000" dirty="0" smtClean="0"/>
              <a:t>  times</a:t>
            </a:r>
          </a:p>
          <a:p>
            <a:pPr>
              <a:buFont typeface="Wingdings"/>
              <a:buChar char="L"/>
            </a:pPr>
            <a:endParaRPr lang="en-US" sz="20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71600" y="1124744"/>
            <a:ext cx="2376264" cy="639762"/>
          </a:xfrm>
        </p:spPr>
        <p:txBody>
          <a:bodyPr/>
          <a:lstStyle/>
          <a:p>
            <a:pPr algn="ctr"/>
            <a:r>
              <a:rPr lang="en-US" b="0" dirty="0" smtClean="0"/>
              <a:t>Preemptive</a:t>
            </a:r>
            <a:endParaRPr lang="en-US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3529" y="1764507"/>
            <a:ext cx="4439344" cy="1160438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</a:t>
            </a:r>
            <a:r>
              <a:rPr lang="en-US" sz="2000" dirty="0" smtClean="0"/>
              <a:t> Ability to achieve high utilization</a:t>
            </a:r>
          </a:p>
          <a:p>
            <a:pPr>
              <a:buNone/>
            </a:pPr>
            <a:r>
              <a:rPr lang="en-US" sz="2000" dirty="0" smtClean="0">
                <a:sym typeface="Wingdings" pitchFamily="2" charset="2"/>
              </a:rPr>
              <a:t></a:t>
            </a:r>
            <a:r>
              <a:rPr lang="en-US" sz="2000" dirty="0" smtClean="0"/>
              <a:t> Preemption </a:t>
            </a:r>
            <a:r>
              <a:rPr lang="en-US" sz="2000" dirty="0" smtClean="0">
                <a:solidFill>
                  <a:srgbClr val="0A32FA"/>
                </a:solidFill>
              </a:rPr>
              <a:t>costs</a:t>
            </a:r>
            <a:endParaRPr lang="en-US" sz="2000" dirty="0"/>
          </a:p>
        </p:txBody>
      </p:sp>
      <p:sp>
        <p:nvSpPr>
          <p:cNvPr id="7" name="Rectangle 6"/>
          <p:cNvSpPr/>
          <p:nvPr/>
        </p:nvSpPr>
        <p:spPr>
          <a:xfrm>
            <a:off x="35496" y="2708920"/>
            <a:ext cx="9036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How to take advantage of both paradigms?</a:t>
            </a:r>
            <a:endParaRPr lang="en-US" sz="20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518864" y="3356992"/>
            <a:ext cx="8229600" cy="1900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Dynamic Voltage (and Frequency) Scaling 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Speed up or slow down task executions 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Supported by most modern processors</a:t>
            </a:r>
          </a:p>
          <a:p>
            <a:pPr lvl="1" eaLnBrk="1" hangingPunct="1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kern="0" dirty="0" smtClean="0">
                <a:latin typeface="+mn-lt"/>
              </a:rPr>
              <a:t>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Traditionally used to slow down task executions : </a:t>
            </a:r>
            <a:r>
              <a:rPr kumimoji="0" lang="en-US" sz="2000" i="0" u="none" strike="noStrike" kern="0" cap="none" spc="0" normalizeH="0" baseline="0" noProof="0" dirty="0" smtClean="0">
                <a:ln>
                  <a:noFill/>
                </a:ln>
                <a:solidFill>
                  <a:srgbClr val="0A32FA"/>
                </a:solidFill>
                <a:effectLst/>
                <a:uLnTx/>
                <a:uFillTx/>
                <a:latin typeface="+mn-lt"/>
              </a:rPr>
              <a:t>energy conservation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11560" y="6053226"/>
            <a:ext cx="7992888" cy="400110"/>
          </a:xfrm>
          <a:prstGeom prst="rect">
            <a:avLst/>
          </a:prstGeom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Applying frequency scaling  for </a:t>
            </a:r>
            <a:r>
              <a:rPr lang="en-US" sz="2000" b="1" dirty="0" smtClean="0">
                <a:solidFill>
                  <a:srgbClr val="0A32FA"/>
                </a:solidFill>
              </a:rPr>
              <a:t>preemption control</a:t>
            </a:r>
            <a:endParaRPr lang="en-US" sz="2000" b="1" dirty="0">
              <a:solidFill>
                <a:srgbClr val="0A32FA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1560" y="5589240"/>
            <a:ext cx="12747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Our work:</a:t>
            </a:r>
            <a:endParaRPr lang="en-US" b="1" dirty="0"/>
          </a:p>
        </p:txBody>
      </p:sp>
      <p:sp>
        <p:nvSpPr>
          <p:cNvPr id="12" name="Text Placeholder 2"/>
          <p:cNvSpPr txBox="1">
            <a:spLocks/>
          </p:cNvSpPr>
          <p:nvPr/>
        </p:nvSpPr>
        <p:spPr bwMode="auto">
          <a:xfrm>
            <a:off x="1979712" y="836712"/>
            <a:ext cx="5184576" cy="495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  <p:bldP spid="7" grpId="0"/>
      <p:bldP spid="8" grpId="0" build="p"/>
      <p:bldP spid="10" grpId="0" animBg="1"/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sz="3600" smtClean="0"/>
              <a:t>On-going efforts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4848" y="1700808"/>
            <a:ext cx="8229600" cy="4752528"/>
          </a:xfrm>
        </p:spPr>
        <p:txBody>
          <a:bodyPr/>
          <a:lstStyle/>
          <a:p>
            <a:r>
              <a:rPr lang="en-US" sz="2400" dirty="0" smtClean="0"/>
              <a:t>Extensions to sporadic task model</a:t>
            </a:r>
          </a:p>
          <a:p>
            <a:endParaRPr lang="en-US" sz="2400" dirty="0" smtClean="0"/>
          </a:p>
          <a:p>
            <a:r>
              <a:rPr lang="en-US" sz="2400" dirty="0" smtClean="0"/>
              <a:t>Combined offline/online approach</a:t>
            </a:r>
          </a:p>
          <a:p>
            <a:pPr lvl="1"/>
            <a:r>
              <a:rPr lang="en-US" sz="2000" dirty="0" smtClean="0"/>
              <a:t>Reduce task execution speed</a:t>
            </a:r>
          </a:p>
          <a:p>
            <a:pPr lvl="1"/>
            <a:r>
              <a:rPr lang="en-US" sz="2000" dirty="0" smtClean="0"/>
              <a:t>Could be a better alternative for preemption control</a:t>
            </a:r>
          </a:p>
          <a:p>
            <a:pPr lvl="1"/>
            <a:r>
              <a:rPr lang="en-US" sz="2000" dirty="0" smtClean="0"/>
              <a:t>Compensates the energy increase due to speeding up of task executions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 Optimization</a:t>
            </a:r>
          </a:p>
          <a:p>
            <a:pPr lvl="1"/>
            <a:r>
              <a:rPr lang="en-US" sz="2000" dirty="0" smtClean="0"/>
              <a:t> Minimize the number of preemptions </a:t>
            </a:r>
          </a:p>
          <a:p>
            <a:pPr lvl="1"/>
            <a:r>
              <a:rPr lang="en-US" sz="2000" dirty="0" smtClean="0"/>
              <a:t> Minimize overall energy consumption </a:t>
            </a:r>
          </a:p>
          <a:p>
            <a:pPr lvl="1"/>
            <a:r>
              <a:rPr lang="en-US" sz="2000" dirty="0" smtClean="0"/>
              <a:t> Trade-offs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44824"/>
            <a:ext cx="8229600" cy="2952328"/>
          </a:xfrm>
        </p:spPr>
        <p:txBody>
          <a:bodyPr/>
          <a:lstStyle/>
          <a:p>
            <a:r>
              <a:rPr lang="en-US" dirty="0" smtClean="0"/>
              <a:t>Questions or Suggestions 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Thank You</a:t>
            </a:r>
            <a:endParaRPr lang="en-US" dirty="0"/>
          </a:p>
        </p:txBody>
      </p:sp>
      <p:pic>
        <p:nvPicPr>
          <p:cNvPr id="3686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9952" y="4941168"/>
            <a:ext cx="1028700" cy="96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Preemption related costs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5184576"/>
          </a:xfrm>
        </p:spPr>
        <p:txBody>
          <a:bodyPr/>
          <a:lstStyle/>
          <a:p>
            <a:r>
              <a:rPr lang="en-US" sz="2400" dirty="0" smtClean="0"/>
              <a:t> Scheduler related cost</a:t>
            </a:r>
          </a:p>
          <a:p>
            <a:pPr lvl="1"/>
            <a:r>
              <a:rPr lang="en-US" sz="2000" dirty="0" smtClean="0"/>
              <a:t> Overhead involved in </a:t>
            </a:r>
            <a:r>
              <a:rPr lang="en-US" sz="2000" dirty="0" smtClean="0">
                <a:solidFill>
                  <a:srgbClr val="0A32FA"/>
                </a:solidFill>
              </a:rPr>
              <a:t>saving</a:t>
            </a:r>
            <a:r>
              <a:rPr lang="en-US" sz="2000" dirty="0" smtClean="0"/>
              <a:t> and</a:t>
            </a:r>
            <a:r>
              <a:rPr lang="en-US" sz="2000" dirty="0" smtClean="0">
                <a:solidFill>
                  <a:srgbClr val="0A32FA"/>
                </a:solidFill>
              </a:rPr>
              <a:t> retrieving </a:t>
            </a:r>
            <a:r>
              <a:rPr lang="en-US" sz="2000" dirty="0" smtClean="0"/>
              <a:t>the context of the preempted task</a:t>
            </a:r>
          </a:p>
          <a:p>
            <a:r>
              <a:rPr lang="en-US" sz="2400" dirty="0" smtClean="0"/>
              <a:t> Cache related preemption delays</a:t>
            </a:r>
          </a:p>
          <a:p>
            <a:pPr lvl="1"/>
            <a:r>
              <a:rPr lang="en-US" sz="2000" dirty="0" smtClean="0"/>
              <a:t> Overhead involved in </a:t>
            </a:r>
            <a:r>
              <a:rPr lang="en-US" sz="2000" dirty="0" smtClean="0">
                <a:solidFill>
                  <a:srgbClr val="0A32FA"/>
                </a:solidFill>
              </a:rPr>
              <a:t>reloading</a:t>
            </a:r>
            <a:r>
              <a:rPr lang="en-US" sz="2000" dirty="0" smtClean="0"/>
              <a:t> cache lines</a:t>
            </a:r>
          </a:p>
          <a:p>
            <a:pPr lvl="1"/>
            <a:r>
              <a:rPr lang="en-US" sz="2000" dirty="0" smtClean="0"/>
              <a:t> Vary with the </a:t>
            </a:r>
            <a:r>
              <a:rPr lang="en-US" sz="2000" dirty="0" smtClean="0">
                <a:solidFill>
                  <a:srgbClr val="0A32FA"/>
                </a:solidFill>
              </a:rPr>
              <a:t>point of preemption</a:t>
            </a:r>
          </a:p>
          <a:p>
            <a:pPr lvl="1"/>
            <a:r>
              <a:rPr lang="en-US" sz="2000" dirty="0" smtClean="0"/>
              <a:t> Increased </a:t>
            </a:r>
            <a:r>
              <a:rPr lang="en-US" sz="2000" dirty="0" smtClean="0">
                <a:solidFill>
                  <a:srgbClr val="0A32FA"/>
                </a:solidFill>
              </a:rPr>
              <a:t>bus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A32FA"/>
                </a:solidFill>
              </a:rPr>
              <a:t>contention</a:t>
            </a:r>
            <a:r>
              <a:rPr lang="en-US" sz="2000" dirty="0" smtClean="0"/>
              <a:t> </a:t>
            </a:r>
          </a:p>
          <a:p>
            <a:r>
              <a:rPr lang="en-US" sz="2400" dirty="0" smtClean="0"/>
              <a:t> Pipeline related cost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A32FA"/>
                </a:solidFill>
              </a:rPr>
              <a:t>Clear</a:t>
            </a:r>
            <a:r>
              <a:rPr lang="en-US" sz="2000" dirty="0" smtClean="0"/>
              <a:t> the pipeline upon preemption</a:t>
            </a:r>
          </a:p>
          <a:p>
            <a:pPr lvl="1"/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0A32FA"/>
                </a:solidFill>
              </a:rPr>
              <a:t>Refill</a:t>
            </a:r>
            <a:r>
              <a:rPr lang="en-US" sz="2000" dirty="0" smtClean="0"/>
              <a:t> the pipeline upon resumption</a:t>
            </a:r>
          </a:p>
          <a:p>
            <a:r>
              <a:rPr lang="en-US" sz="2400" dirty="0" smtClean="0"/>
              <a:t>Energy consumption</a:t>
            </a:r>
          </a:p>
          <a:p>
            <a:pPr lvl="1"/>
            <a:r>
              <a:rPr lang="en-US" sz="2000" dirty="0" smtClean="0"/>
              <a:t> E.g., off-chip accesses due to cache pollution:</a:t>
            </a:r>
            <a:r>
              <a:rPr lang="en-US" sz="2000" dirty="0" smtClean="0">
                <a:solidFill>
                  <a:srgbClr val="0A32FA"/>
                </a:solidFill>
              </a:rPr>
              <a:t>10-100 times </a:t>
            </a:r>
            <a:r>
              <a:rPr lang="en-US" sz="2000" dirty="0" smtClean="0"/>
              <a:t>increase in energy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2195736" y="4869160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Limitations of the existing works:</a:t>
            </a:r>
          </a:p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May require change of task attributes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May require changes in the scheduler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 Incur potentially </a:t>
            </a:r>
            <a:r>
              <a:rPr lang="en-US" dirty="0" smtClean="0">
                <a:solidFill>
                  <a:srgbClr val="0A32FA"/>
                </a:solidFill>
              </a:rPr>
              <a:t>infeasible</a:t>
            </a:r>
            <a:r>
              <a:rPr lang="en-US" dirty="0" smtClean="0"/>
              <a:t> costs</a:t>
            </a:r>
          </a:p>
          <a:p>
            <a:pPr marL="342900" indent="-34290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026368"/>
          </a:xfrm>
        </p:spPr>
        <p:txBody>
          <a:bodyPr/>
          <a:lstStyle/>
          <a:p>
            <a:r>
              <a:rPr lang="en-US" sz="3600" dirty="0" smtClean="0"/>
              <a:t>Related work</a:t>
            </a:r>
            <a:endParaRPr lang="en-US" sz="3600" dirty="0"/>
          </a:p>
        </p:txBody>
      </p:sp>
      <p:sp>
        <p:nvSpPr>
          <p:cNvPr id="14" name="Cloud 13"/>
          <p:cNvSpPr/>
          <p:nvPr/>
        </p:nvSpPr>
        <p:spPr bwMode="auto">
          <a:xfrm>
            <a:off x="2915816" y="1196752"/>
            <a:ext cx="3024336" cy="165618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/>
              <a:t>Need for preemption </a:t>
            </a:r>
          </a:p>
          <a:p>
            <a:r>
              <a:rPr lang="en-US" sz="1600" b="1" dirty="0" smtClean="0"/>
              <a:t>elimination recognized</a:t>
            </a:r>
          </a:p>
          <a:p>
            <a:endParaRPr lang="en-US" sz="1200" b="1" dirty="0" smtClean="0"/>
          </a:p>
          <a:p>
            <a:pPr marL="228600" indent="-228600"/>
            <a:r>
              <a:rPr lang="sv-SE" sz="1400" dirty="0" smtClean="0"/>
              <a:t>Ramamritham-94, Burns-95, </a:t>
            </a:r>
          </a:p>
          <a:p>
            <a:pPr marL="228600" indent="-228600"/>
            <a:r>
              <a:rPr lang="sv-SE" sz="1400" dirty="0" smtClean="0"/>
              <a:t>Ramaprasad-06</a:t>
            </a:r>
            <a:endParaRPr lang="en-US" sz="1400" dirty="0" smtClean="0"/>
          </a:p>
        </p:txBody>
      </p:sp>
      <p:sp>
        <p:nvSpPr>
          <p:cNvPr id="15" name="Cloud 14"/>
          <p:cNvSpPr/>
          <p:nvPr/>
        </p:nvSpPr>
        <p:spPr bwMode="auto">
          <a:xfrm>
            <a:off x="6263680" y="2204864"/>
            <a:ext cx="2880320" cy="1421698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/>
              <a:t>RM- </a:t>
            </a:r>
            <a:r>
              <a:rPr lang="en-US" sz="1600" b="1" dirty="0" smtClean="0">
                <a:solidFill>
                  <a:srgbClr val="0A32FA"/>
                </a:solidFill>
              </a:rPr>
              <a:t>more</a:t>
            </a:r>
            <a:r>
              <a:rPr lang="en-US" sz="1600" b="1" dirty="0" smtClean="0"/>
              <a:t> preemptions</a:t>
            </a:r>
          </a:p>
          <a:p>
            <a:r>
              <a:rPr lang="en-US" sz="1600" b="1" dirty="0" smtClean="0"/>
              <a:t>than EDF</a:t>
            </a:r>
          </a:p>
          <a:p>
            <a:endParaRPr lang="en-US" sz="1200" b="1" dirty="0" smtClean="0"/>
          </a:p>
          <a:p>
            <a:r>
              <a:rPr lang="sv-SE" sz="1400" dirty="0" smtClean="0"/>
              <a:t>Buttazzo-05</a:t>
            </a:r>
            <a:endParaRPr lang="en-US" sz="1400" dirty="0" smtClean="0"/>
          </a:p>
        </p:txBody>
      </p:sp>
      <p:grpSp>
        <p:nvGrpSpPr>
          <p:cNvPr id="20" name="Group 19"/>
          <p:cNvGrpSpPr/>
          <p:nvPr/>
        </p:nvGrpSpPr>
        <p:grpSpPr>
          <a:xfrm>
            <a:off x="323528" y="3573016"/>
            <a:ext cx="2808312" cy="1550496"/>
            <a:chOff x="4644008" y="3356992"/>
            <a:chExt cx="2808312" cy="1550496"/>
          </a:xfrm>
        </p:grpSpPr>
        <p:pic>
          <p:nvPicPr>
            <p:cNvPr id="21" name="Picture 4" descr="C:\Documents and Settings\atl05\Desktop\umb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771533" y="3356992"/>
              <a:ext cx="475352" cy="504056"/>
            </a:xfrm>
            <a:prstGeom prst="rect">
              <a:avLst/>
            </a:prstGeom>
            <a:noFill/>
          </p:spPr>
        </p:pic>
        <p:sp>
          <p:nvSpPr>
            <p:cNvPr id="22" name="Rectangle 21"/>
            <p:cNvSpPr/>
            <p:nvPr/>
          </p:nvSpPr>
          <p:spPr>
            <a:xfrm>
              <a:off x="4644008" y="3861048"/>
              <a:ext cx="2808312" cy="104644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/>
                <a:t>Delay preemption, force simultaneous release of tasks </a:t>
              </a:r>
            </a:p>
            <a:p>
              <a:r>
                <a:rPr lang="en-US" sz="1400" dirty="0" smtClean="0"/>
                <a:t>Dobrin-04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347864" y="3068960"/>
            <a:ext cx="2592288" cy="1304275"/>
            <a:chOff x="2123728" y="3645024"/>
            <a:chExt cx="2592288" cy="1304275"/>
          </a:xfrm>
        </p:grpSpPr>
        <p:sp>
          <p:nvSpPr>
            <p:cNvPr id="25" name="Rectangle 24"/>
            <p:cNvSpPr/>
            <p:nvPr/>
          </p:nvSpPr>
          <p:spPr>
            <a:xfrm>
              <a:off x="2123728" y="4149080"/>
              <a:ext cx="2592288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/>
                <a:t>Preemption aware scheduling algorithms</a:t>
              </a:r>
            </a:p>
            <a:p>
              <a:pPr marL="228600" indent="-228600"/>
              <a:r>
                <a:rPr lang="en-US" sz="1400" dirty="0" smtClean="0"/>
                <a:t>Yang-09, </a:t>
              </a:r>
              <a:r>
                <a:rPr lang="sv-SE" sz="1400" dirty="0" err="1" smtClean="0"/>
                <a:t>Woonseok</a:t>
              </a:r>
              <a:r>
                <a:rPr lang="sv-SE" sz="1400" dirty="0" smtClean="0"/>
                <a:t> -04</a:t>
              </a:r>
              <a:endParaRPr lang="en-US" sz="1400" dirty="0" smtClean="0"/>
            </a:p>
          </p:txBody>
        </p:sp>
        <p:pic>
          <p:nvPicPr>
            <p:cNvPr id="29" name="Picture 4" descr="C:\Documents and Settings\atl05\Desktop\umb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635896" y="3645024"/>
              <a:ext cx="475352" cy="504056"/>
            </a:xfrm>
            <a:prstGeom prst="rect">
              <a:avLst/>
            </a:prstGeom>
            <a:noFill/>
          </p:spPr>
        </p:pic>
      </p:grpSp>
      <p:grpSp>
        <p:nvGrpSpPr>
          <p:cNvPr id="34" name="Group 33"/>
          <p:cNvGrpSpPr/>
          <p:nvPr/>
        </p:nvGrpSpPr>
        <p:grpSpPr>
          <a:xfrm>
            <a:off x="6300192" y="3933056"/>
            <a:ext cx="2592288" cy="1304275"/>
            <a:chOff x="6228184" y="3861048"/>
            <a:chExt cx="2592288" cy="1304275"/>
          </a:xfrm>
        </p:grpSpPr>
        <p:sp>
          <p:nvSpPr>
            <p:cNvPr id="28" name="Rectangle 27"/>
            <p:cNvSpPr/>
            <p:nvPr/>
          </p:nvSpPr>
          <p:spPr>
            <a:xfrm>
              <a:off x="6228184" y="4365104"/>
              <a:ext cx="2592288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b="1" dirty="0" smtClean="0"/>
                <a:t>Preemption threshold</a:t>
              </a:r>
            </a:p>
            <a:p>
              <a:r>
                <a:rPr lang="en-US" sz="1600" b="1" dirty="0" smtClean="0"/>
                <a:t>Scheduling</a:t>
              </a:r>
              <a:endParaRPr lang="en-US" sz="1600" dirty="0" smtClean="0"/>
            </a:p>
            <a:p>
              <a:pPr marL="228600" indent="-228600"/>
              <a:r>
                <a:rPr lang="sv-SE" sz="1400" dirty="0" smtClean="0"/>
                <a:t>Saksena-00, Wang-99</a:t>
              </a:r>
              <a:endParaRPr lang="en-US" sz="1400" dirty="0" smtClean="0"/>
            </a:p>
          </p:txBody>
        </p:sp>
        <p:pic>
          <p:nvPicPr>
            <p:cNvPr id="33" name="Picture 4" descr="C:\Documents and Settings\atl05\Desktop\umbr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84368" y="3861048"/>
              <a:ext cx="475352" cy="504056"/>
            </a:xfrm>
            <a:prstGeom prst="rect">
              <a:avLst/>
            </a:prstGeom>
            <a:noFill/>
          </p:spPr>
        </p:pic>
      </p:grpSp>
      <p:sp>
        <p:nvSpPr>
          <p:cNvPr id="5" name="Cloud 4"/>
          <p:cNvSpPr/>
          <p:nvPr/>
        </p:nvSpPr>
        <p:spPr bwMode="auto">
          <a:xfrm>
            <a:off x="0" y="980728"/>
            <a:ext cx="3203849" cy="1728192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Context switches </a:t>
            </a:r>
            <a:r>
              <a:rPr lang="en-US" sz="1600" b="1" dirty="0" smtClean="0"/>
              <a:t>and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cache related </a:t>
            </a:r>
            <a:r>
              <a:rPr lang="en-US" sz="1600" b="1" dirty="0" smtClean="0"/>
              <a:t>preemption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="1" dirty="0" smtClean="0"/>
              <a:t>delays</a:t>
            </a:r>
          </a:p>
          <a:p>
            <a:pPr marL="228600" indent="-228600"/>
            <a:r>
              <a:rPr lang="sv-SE" sz="1400" dirty="0" smtClean="0"/>
              <a:t>Lee-98</a:t>
            </a:r>
            <a:r>
              <a:rPr lang="en-US" sz="1400" b="1" dirty="0" smtClean="0"/>
              <a:t> ,</a:t>
            </a:r>
            <a:r>
              <a:rPr lang="sv-SE" sz="1400" dirty="0" smtClean="0"/>
              <a:t> Schneider-00, </a:t>
            </a:r>
          </a:p>
          <a:p>
            <a:pPr marL="228600" indent="-228600"/>
            <a:r>
              <a:rPr lang="sv-SE" sz="1400" dirty="0" smtClean="0"/>
              <a:t>Katcher-93</a:t>
            </a:r>
            <a:endParaRPr lang="en-US" sz="1400" b="1" dirty="0" smtClean="0"/>
          </a:p>
        </p:txBody>
      </p:sp>
      <p:sp>
        <p:nvSpPr>
          <p:cNvPr id="13" name="Cloud 12"/>
          <p:cNvSpPr/>
          <p:nvPr/>
        </p:nvSpPr>
        <p:spPr bwMode="auto">
          <a:xfrm>
            <a:off x="5580112" y="548680"/>
            <a:ext cx="3251974" cy="1656184"/>
          </a:xfrm>
          <a:prstGeom prst="cloud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600" b="1" dirty="0" smtClean="0"/>
              <a:t>DVS: energy conservation-</a:t>
            </a:r>
          </a:p>
          <a:p>
            <a:r>
              <a:rPr lang="en-US" sz="1600" b="1" dirty="0" smtClean="0">
                <a:solidFill>
                  <a:srgbClr val="0A32FA"/>
                </a:solidFill>
              </a:rPr>
              <a:t>increase in </a:t>
            </a:r>
            <a:r>
              <a:rPr lang="en-US" sz="1600" b="1" dirty="0" smtClean="0"/>
              <a:t>preemptions</a:t>
            </a:r>
          </a:p>
          <a:p>
            <a:endParaRPr lang="en-US" sz="1600" b="1" dirty="0" smtClean="0"/>
          </a:p>
          <a:p>
            <a:r>
              <a:rPr lang="en-US" sz="1400" dirty="0" smtClean="0"/>
              <a:t>Pillai-01,Aydin-04, Bini-09, </a:t>
            </a:r>
          </a:p>
          <a:p>
            <a:r>
              <a:rPr lang="en-US" sz="1400" dirty="0" smtClean="0"/>
              <a:t>Marinoni-07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5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3600" dirty="0" smtClean="0"/>
              <a:t>Our approach</a:t>
            </a:r>
            <a:endParaRPr lang="sv-SE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708920"/>
            <a:ext cx="8229600" cy="1828800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	We use CPU frequency scaling to control preemption behavior in fixed priority schedulers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96944" cy="4752528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Step 1: Offline preemption identification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r>
              <a:rPr lang="en-US" sz="2400" dirty="0" smtClean="0"/>
              <a:t>Step 2: Preemption elimination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 Calculate the </a:t>
            </a:r>
            <a:r>
              <a:rPr lang="en-US" sz="2000" dirty="0" smtClean="0">
                <a:solidFill>
                  <a:srgbClr val="0A32FA"/>
                </a:solidFill>
              </a:rPr>
              <a:t>minimum</a:t>
            </a:r>
            <a:r>
              <a:rPr lang="en-US" sz="2000" dirty="0" smtClean="0"/>
              <a:t> frequency required to </a:t>
            </a:r>
            <a:r>
              <a:rPr lang="en-US" sz="2000" dirty="0" smtClean="0">
                <a:solidFill>
                  <a:srgbClr val="0A32FA"/>
                </a:solidFill>
              </a:rPr>
              <a:t>eliminate</a:t>
            </a:r>
            <a:r>
              <a:rPr lang="en-US" sz="2000" dirty="0" smtClean="0"/>
              <a:t> the preemption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000" dirty="0" smtClean="0"/>
              <a:t> Analyze the </a:t>
            </a:r>
            <a:r>
              <a:rPr lang="en-US" sz="2000" dirty="0" smtClean="0">
                <a:solidFill>
                  <a:srgbClr val="0A32FA"/>
                </a:solidFill>
              </a:rPr>
              <a:t>effect of preemption elimination </a:t>
            </a:r>
            <a:r>
              <a:rPr lang="en-US" sz="2000" dirty="0" smtClean="0"/>
              <a:t>on the rest of the schedule</a:t>
            </a:r>
          </a:p>
          <a:p>
            <a:pPr marL="1771650" lvl="3" indent="-457200">
              <a:buFont typeface="Arial" pitchFamily="34" charset="0"/>
              <a:buChar char="•"/>
            </a:pPr>
            <a:r>
              <a:rPr lang="en-US" sz="1600" dirty="0" smtClean="0"/>
              <a:t>Recalculate </a:t>
            </a:r>
            <a:r>
              <a:rPr lang="en-US" sz="1600" dirty="0" smtClean="0">
                <a:solidFill>
                  <a:srgbClr val="0A32FA"/>
                </a:solidFill>
              </a:rPr>
              <a:t>start and finish times </a:t>
            </a:r>
            <a:r>
              <a:rPr lang="en-US" sz="1600" dirty="0" smtClean="0"/>
              <a:t>of task instances</a:t>
            </a:r>
          </a:p>
          <a:p>
            <a:pPr marL="514350" indent="-457200">
              <a:buNone/>
            </a:pPr>
            <a:endParaRPr lang="en-US" sz="2400" dirty="0" smtClean="0"/>
          </a:p>
          <a:p>
            <a:pPr marL="514350" indent="-457200">
              <a:buNone/>
            </a:pPr>
            <a:r>
              <a:rPr lang="en-US" sz="2400" dirty="0" smtClean="0"/>
              <a:t>Step 3: Iterate until no more preemptions can be eliminated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96950"/>
          </a:xfrm>
        </p:spPr>
        <p:txBody>
          <a:bodyPr/>
          <a:lstStyle/>
          <a:p>
            <a:r>
              <a:rPr lang="en-US" sz="3600" dirty="0" smtClean="0"/>
              <a:t>Proposed methodology-overview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Classification of preemptions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368152"/>
          </a:xfrm>
        </p:spPr>
        <p:txBody>
          <a:bodyPr/>
          <a:lstStyle/>
          <a:p>
            <a:r>
              <a:rPr lang="en-US" sz="2400" dirty="0" smtClean="0"/>
              <a:t>Initial Preemptions</a:t>
            </a:r>
          </a:p>
          <a:p>
            <a:pPr lvl="1"/>
            <a:r>
              <a:rPr lang="en-US" sz="2000" dirty="0" smtClean="0"/>
              <a:t>Occur if all tasks execute for </a:t>
            </a:r>
            <a:r>
              <a:rPr lang="en-US" sz="2000" dirty="0" smtClean="0">
                <a:solidFill>
                  <a:srgbClr val="0A32FA"/>
                </a:solidFill>
              </a:rPr>
              <a:t>WCET</a:t>
            </a:r>
          </a:p>
          <a:p>
            <a:pPr lvl="1"/>
            <a:r>
              <a:rPr lang="en-US" sz="2000" dirty="0" smtClean="0"/>
              <a:t>Identified offline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>
            <a:off x="3017296" y="486844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Rectangle 8"/>
          <p:cNvSpPr/>
          <p:nvPr/>
        </p:nvSpPr>
        <p:spPr bwMode="auto">
          <a:xfrm>
            <a:off x="3258522" y="4348800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809384" y="3140968"/>
            <a:ext cx="320264" cy="504056"/>
          </a:xfrm>
          <a:prstGeom prst="rect">
            <a:avLst/>
          </a:prstGeom>
          <a:solidFill>
            <a:schemeClr val="bg2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122618" y="4348800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 bwMode="auto">
          <a:xfrm rot="5400000" flipH="1" flipV="1">
            <a:off x="2894771" y="4508683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/>
          <p:nvPr/>
        </p:nvCxnSpPr>
        <p:spPr bwMode="auto">
          <a:xfrm rot="5400000" flipH="1" flipV="1">
            <a:off x="3448987" y="3284627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3059832" y="3645024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1548332" y="3463116"/>
            <a:ext cx="1440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A (high priority)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1547664" y="4653136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B (low priority)</a:t>
            </a:r>
            <a:endParaRPr lang="en-US" sz="1050" dirty="0"/>
          </a:p>
        </p:txBody>
      </p:sp>
      <p:cxnSp>
        <p:nvCxnSpPr>
          <p:cNvPr id="129" name="Straight Connector 128"/>
          <p:cNvCxnSpPr>
            <a:stCxn id="11" idx="3"/>
            <a:endCxn id="13" idx="1"/>
          </p:cNvCxnSpPr>
          <p:nvPr/>
        </p:nvCxnSpPr>
        <p:spPr bwMode="auto">
          <a:xfrm flipH="1">
            <a:off x="4122618" y="3392996"/>
            <a:ext cx="7030" cy="1207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8" name="Oval 37"/>
          <p:cNvSpPr/>
          <p:nvPr/>
        </p:nvSpPr>
        <p:spPr bwMode="auto">
          <a:xfrm>
            <a:off x="3593360" y="4005064"/>
            <a:ext cx="360040" cy="1224136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6" name="Straight Connector 125"/>
          <p:cNvCxnSpPr>
            <a:stCxn id="9" idx="3"/>
            <a:endCxn id="11" idx="1"/>
          </p:cNvCxnSpPr>
          <p:nvPr/>
        </p:nvCxnSpPr>
        <p:spPr bwMode="auto">
          <a:xfrm flipV="1">
            <a:off x="3809384" y="3392996"/>
            <a:ext cx="1588" cy="120783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1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  <p:bldP spid="13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Classification of preemptions</a:t>
            </a:r>
            <a:endParaRPr lang="en-US" sz="3600" dirty="0"/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467544" y="1340768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Potential Preemptions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noProof="0" dirty="0" smtClean="0">
                <a:latin typeface="+mn-lt"/>
              </a:rPr>
              <a:t>Additional preemptions that may occur when tasks execute for </a:t>
            </a:r>
            <a:r>
              <a:rPr lang="en-US" sz="2000" kern="0" noProof="0" dirty="0" smtClean="0">
                <a:solidFill>
                  <a:srgbClr val="0A32FA"/>
                </a:solidFill>
                <a:latin typeface="+mn-lt"/>
              </a:rPr>
              <a:t>less than WCET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A32FA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000" kern="0" dirty="0" smtClean="0">
                <a:latin typeface="+mn-lt"/>
              </a:rPr>
              <a:t>I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dentified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offline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31" name="Straight Arrow Connector 30"/>
          <p:cNvCxnSpPr/>
          <p:nvPr/>
        </p:nvCxnSpPr>
        <p:spPr bwMode="auto">
          <a:xfrm>
            <a:off x="2670320" y="4375191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Rectangle 32"/>
          <p:cNvSpPr/>
          <p:nvPr/>
        </p:nvSpPr>
        <p:spPr bwMode="auto">
          <a:xfrm>
            <a:off x="4254496" y="4653137"/>
            <a:ext cx="1152128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707368" y="3295786"/>
            <a:ext cx="550862" cy="360040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 bwMode="auto">
          <a:xfrm rot="5400000" flipH="1" flipV="1">
            <a:off x="3156011" y="4706779"/>
            <a:ext cx="612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/>
          <p:nvPr/>
        </p:nvCxnSpPr>
        <p:spPr bwMode="auto">
          <a:xfrm>
            <a:off x="2670320" y="365582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8" name="Straight Arrow Connector 47"/>
          <p:cNvCxnSpPr/>
          <p:nvPr/>
        </p:nvCxnSpPr>
        <p:spPr bwMode="auto">
          <a:xfrm>
            <a:off x="2670320" y="5012461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1" name="TextBox 50"/>
          <p:cNvSpPr txBox="1"/>
          <p:nvPr/>
        </p:nvSpPr>
        <p:spPr>
          <a:xfrm>
            <a:off x="971600" y="3501008"/>
            <a:ext cx="18002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A (highest priority)</a:t>
            </a:r>
            <a:endParaRPr lang="en-US" sz="1050" dirty="0"/>
          </a:p>
        </p:txBody>
      </p:sp>
      <p:sp>
        <p:nvSpPr>
          <p:cNvPr id="52" name="TextBox 51"/>
          <p:cNvSpPr txBox="1"/>
          <p:nvPr/>
        </p:nvSpPr>
        <p:spPr>
          <a:xfrm>
            <a:off x="971600" y="4183196"/>
            <a:ext cx="1656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B</a:t>
            </a:r>
            <a:endParaRPr lang="en-US" sz="1050" dirty="0"/>
          </a:p>
        </p:txBody>
      </p:sp>
      <p:sp>
        <p:nvSpPr>
          <p:cNvPr id="53" name="TextBox 52"/>
          <p:cNvSpPr txBox="1"/>
          <p:nvPr/>
        </p:nvSpPr>
        <p:spPr>
          <a:xfrm>
            <a:off x="971600" y="4797152"/>
            <a:ext cx="16561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C (lowest priority)</a:t>
            </a:r>
            <a:endParaRPr lang="en-US" sz="1050" dirty="0"/>
          </a:p>
        </p:txBody>
      </p:sp>
      <p:sp>
        <p:nvSpPr>
          <p:cNvPr id="54" name="TextBox 53"/>
          <p:cNvSpPr txBox="1"/>
          <p:nvPr/>
        </p:nvSpPr>
        <p:spPr>
          <a:xfrm>
            <a:off x="3203848" y="3774232"/>
            <a:ext cx="18838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 smtClean="0"/>
              <a:t>B executes for less than WCET</a:t>
            </a:r>
            <a:endParaRPr lang="en-US" sz="900" b="1" dirty="0"/>
          </a:p>
        </p:txBody>
      </p:sp>
      <p:sp>
        <p:nvSpPr>
          <p:cNvPr id="59" name="Rectangle 58"/>
          <p:cNvSpPr/>
          <p:nvPr/>
        </p:nvSpPr>
        <p:spPr bwMode="auto">
          <a:xfrm>
            <a:off x="5194896" y="4626000"/>
            <a:ext cx="241200" cy="374377"/>
          </a:xfrm>
          <a:prstGeom prst="rect">
            <a:avLst/>
          </a:prstGeom>
          <a:solidFill>
            <a:srgbClr val="E8E8E8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3470656" y="4640400"/>
            <a:ext cx="241200" cy="36004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3" name="Rectangle 102"/>
          <p:cNvSpPr/>
          <p:nvPr/>
        </p:nvSpPr>
        <p:spPr bwMode="auto">
          <a:xfrm>
            <a:off x="2958352" y="4014000"/>
            <a:ext cx="749552" cy="342896"/>
          </a:xfrm>
          <a:prstGeom prst="rect">
            <a:avLst/>
          </a:prstGeom>
          <a:solidFill>
            <a:srgbClr val="9BB3FF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3563888" y="4365104"/>
            <a:ext cx="360040" cy="108012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 bwMode="auto">
          <a:xfrm>
            <a:off x="3491880" y="4005064"/>
            <a:ext cx="288032" cy="355432"/>
          </a:xfrm>
          <a:prstGeom prst="rect">
            <a:avLst/>
          </a:prstGeom>
          <a:solidFill>
            <a:srgbClr val="ECECEC"/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8" name="Straight Arrow Connector 107"/>
          <p:cNvCxnSpPr>
            <a:stCxn id="36" idx="1"/>
          </p:cNvCxnSpPr>
          <p:nvPr/>
        </p:nvCxnSpPr>
        <p:spPr bwMode="auto">
          <a:xfrm rot="10800000" flipH="1" flipV="1">
            <a:off x="3707368" y="3475806"/>
            <a:ext cx="536" cy="21854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arrow"/>
          </a:ln>
          <a:effectLst/>
        </p:spPr>
      </p:cxnSp>
      <p:sp>
        <p:nvSpPr>
          <p:cNvPr id="110" name="TextBox 109"/>
          <p:cNvSpPr txBox="1"/>
          <p:nvPr/>
        </p:nvSpPr>
        <p:spPr>
          <a:xfrm>
            <a:off x="1979712" y="5661248"/>
            <a:ext cx="345638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050" dirty="0" smtClean="0"/>
              <a:t>Finish time of B and release time (and start time) of A</a:t>
            </a:r>
            <a:endParaRPr lang="sv-SE" sz="1050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52" y="2636912"/>
            <a:ext cx="14401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200" dirty="0" smtClean="0"/>
              <a:t>Finish time of A</a:t>
            </a:r>
            <a:endParaRPr lang="sv-SE" sz="1200" dirty="0"/>
          </a:p>
        </p:txBody>
      </p:sp>
      <p:cxnSp>
        <p:nvCxnSpPr>
          <p:cNvPr id="28" name="Straight Arrow Connector 27"/>
          <p:cNvCxnSpPr>
            <a:stCxn id="26" idx="1"/>
            <a:endCxn id="36" idx="3"/>
          </p:cNvCxnSpPr>
          <p:nvPr/>
        </p:nvCxnSpPr>
        <p:spPr bwMode="auto">
          <a:xfrm rot="10800000" flipV="1">
            <a:off x="4258230" y="2775412"/>
            <a:ext cx="1681922" cy="70039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Connector 31"/>
          <p:cNvCxnSpPr>
            <a:stCxn id="36" idx="3"/>
            <a:endCxn id="33" idx="1"/>
          </p:cNvCxnSpPr>
          <p:nvPr/>
        </p:nvCxnSpPr>
        <p:spPr bwMode="auto">
          <a:xfrm flipH="1">
            <a:off x="4254496" y="3475806"/>
            <a:ext cx="3734" cy="13573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 rot="5400000" flipH="1" flipV="1">
            <a:off x="2652749" y="4058707"/>
            <a:ext cx="612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rot="5400000" flipH="1" flipV="1">
            <a:off x="3397395" y="3337833"/>
            <a:ext cx="612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Right)">
                                      <p:cBhvr>
                                        <p:cTn id="1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3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1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 animBg="1"/>
      <p:bldP spid="54" grpId="0"/>
      <p:bldP spid="59" grpId="0" animBg="1"/>
      <p:bldP spid="62" grpId="0" animBg="1"/>
      <p:bldP spid="103" grpId="0" animBg="1"/>
      <p:bldP spid="65" grpId="0" animBg="1"/>
      <p:bldP spid="102" grpId="0" animBg="1"/>
      <p:bldP spid="102" grpId="1" animBg="1"/>
      <p:bldP spid="110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Straight Arrow Connector 18"/>
          <p:cNvCxnSpPr/>
          <p:nvPr/>
        </p:nvCxnSpPr>
        <p:spPr bwMode="auto">
          <a:xfrm>
            <a:off x="2617459" y="6153556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0" name="Rectangle 19"/>
          <p:cNvSpPr/>
          <p:nvPr/>
        </p:nvSpPr>
        <p:spPr bwMode="auto">
          <a:xfrm>
            <a:off x="2858685" y="5641199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3409547" y="4426079"/>
            <a:ext cx="320264" cy="504056"/>
          </a:xfrm>
          <a:prstGeom prst="rect">
            <a:avLst/>
          </a:prstGeom>
          <a:solidFill>
            <a:schemeClr val="bg2">
              <a:lumMod val="75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722781" y="5641199"/>
            <a:ext cx="550862" cy="50405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 bwMode="auto">
          <a:xfrm rot="5400000" flipH="1" flipV="1">
            <a:off x="2494934" y="5793794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rot="5400000" flipH="1" flipV="1">
            <a:off x="3049150" y="4569738"/>
            <a:ext cx="720000" cy="794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/>
          <p:nvPr/>
        </p:nvCxnSpPr>
        <p:spPr bwMode="auto">
          <a:xfrm>
            <a:off x="2659995" y="4930135"/>
            <a:ext cx="3629872" cy="715"/>
          </a:xfrm>
          <a:prstGeom prst="straightConnector1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1148495" y="4748227"/>
            <a:ext cx="144016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A (high priority)</a:t>
            </a:r>
            <a:endParaRPr lang="en-US" sz="1050" dirty="0"/>
          </a:p>
        </p:txBody>
      </p:sp>
      <p:sp>
        <p:nvSpPr>
          <p:cNvPr id="28" name="TextBox 27"/>
          <p:cNvSpPr txBox="1"/>
          <p:nvPr/>
        </p:nvSpPr>
        <p:spPr>
          <a:xfrm>
            <a:off x="1115616" y="5938247"/>
            <a:ext cx="136815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Task B (low priority)</a:t>
            </a:r>
            <a:endParaRPr lang="en-US" sz="1050" dirty="0"/>
          </a:p>
        </p:txBody>
      </p:sp>
      <p:grpSp>
        <p:nvGrpSpPr>
          <p:cNvPr id="4" name="Group 49"/>
          <p:cNvGrpSpPr/>
          <p:nvPr/>
        </p:nvGrpSpPr>
        <p:grpSpPr>
          <a:xfrm>
            <a:off x="1799692" y="2199347"/>
            <a:ext cx="3996445" cy="3738899"/>
            <a:chOff x="1799692" y="122148"/>
            <a:chExt cx="3996445" cy="3738899"/>
          </a:xfrm>
        </p:grpSpPr>
        <p:cxnSp>
          <p:nvCxnSpPr>
            <p:cNvPr id="30" name="Straight Arrow Connector 29"/>
            <p:cNvCxnSpPr>
              <a:stCxn id="32" idx="1"/>
              <a:endCxn id="27" idx="0"/>
            </p:cNvCxnSpPr>
            <p:nvPr/>
          </p:nvCxnSpPr>
          <p:spPr bwMode="auto">
            <a:xfrm rot="10800000" flipV="1">
              <a:off x="1868576" y="122148"/>
              <a:ext cx="3927561" cy="254887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32" idx="1"/>
              <a:endCxn id="28" idx="0"/>
            </p:cNvCxnSpPr>
            <p:nvPr/>
          </p:nvCxnSpPr>
          <p:spPr bwMode="auto">
            <a:xfrm rot="10800000" flipV="1">
              <a:off x="1799692" y="122148"/>
              <a:ext cx="3996444" cy="3738899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2" name="TextBox 31"/>
          <p:cNvSpPr txBox="1"/>
          <p:nvPr/>
        </p:nvSpPr>
        <p:spPr>
          <a:xfrm>
            <a:off x="5796136" y="2060848"/>
            <a:ext cx="28803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1</a:t>
            </a:r>
            <a:r>
              <a:rPr lang="en-US" sz="1200" dirty="0" smtClean="0"/>
              <a:t>. A has </a:t>
            </a:r>
            <a:r>
              <a:rPr lang="en-US" sz="1200" dirty="0" smtClean="0">
                <a:solidFill>
                  <a:srgbClr val="0A32FA"/>
                </a:solidFill>
              </a:rPr>
              <a:t>higher</a:t>
            </a:r>
            <a:r>
              <a:rPr lang="en-US" sz="1200" dirty="0" smtClean="0"/>
              <a:t> priority than B</a:t>
            </a:r>
            <a:endParaRPr lang="sv-SE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5796136" y="2708920"/>
            <a:ext cx="31318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2</a:t>
            </a:r>
            <a:r>
              <a:rPr lang="en-US" sz="1200" dirty="0" smtClean="0"/>
              <a:t>. A is released </a:t>
            </a:r>
            <a:r>
              <a:rPr lang="en-US" sz="1200" dirty="0" smtClean="0">
                <a:solidFill>
                  <a:srgbClr val="0A32FA"/>
                </a:solidFill>
              </a:rPr>
              <a:t>after</a:t>
            </a:r>
            <a:r>
              <a:rPr lang="en-US" sz="1200" dirty="0" smtClean="0"/>
              <a:t> release of B</a:t>
            </a:r>
          </a:p>
        </p:txBody>
      </p:sp>
      <p:grpSp>
        <p:nvGrpSpPr>
          <p:cNvPr id="5" name="Group 50"/>
          <p:cNvGrpSpPr/>
          <p:nvPr/>
        </p:nvGrpSpPr>
        <p:grpSpPr>
          <a:xfrm>
            <a:off x="2858686" y="2847419"/>
            <a:ext cx="2937451" cy="3045807"/>
            <a:chOff x="2858686" y="770220"/>
            <a:chExt cx="2937451" cy="3045807"/>
          </a:xfrm>
        </p:grpSpPr>
        <p:cxnSp>
          <p:nvCxnSpPr>
            <p:cNvPr id="35" name="Straight Arrow Connector 34"/>
            <p:cNvCxnSpPr>
              <a:stCxn id="34" idx="1"/>
              <a:endCxn id="21" idx="1"/>
            </p:cNvCxnSpPr>
            <p:nvPr/>
          </p:nvCxnSpPr>
          <p:spPr bwMode="auto">
            <a:xfrm rot="10800000" flipV="1">
              <a:off x="3409548" y="770220"/>
              <a:ext cx="2386589" cy="183068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>
              <a:stCxn id="34" idx="1"/>
              <a:endCxn id="20" idx="1"/>
            </p:cNvCxnSpPr>
            <p:nvPr/>
          </p:nvCxnSpPr>
          <p:spPr bwMode="auto">
            <a:xfrm rot="10800000" flipV="1">
              <a:off x="2858686" y="770220"/>
              <a:ext cx="2937451" cy="3045807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38" name="TextBox 37"/>
          <p:cNvSpPr txBox="1"/>
          <p:nvPr/>
        </p:nvSpPr>
        <p:spPr>
          <a:xfrm>
            <a:off x="5796136" y="3512041"/>
            <a:ext cx="3312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3.</a:t>
            </a:r>
            <a:r>
              <a:rPr lang="en-US" sz="1200" dirty="0" smtClean="0"/>
              <a:t> A starts executing </a:t>
            </a:r>
            <a:r>
              <a:rPr lang="en-US" sz="1200" dirty="0" smtClean="0">
                <a:solidFill>
                  <a:srgbClr val="0A32FA"/>
                </a:solidFill>
              </a:rPr>
              <a:t>after start </a:t>
            </a:r>
            <a:r>
              <a:rPr lang="en-US" sz="1200" dirty="0" smtClean="0"/>
              <a:t>of B</a:t>
            </a:r>
          </a:p>
        </p:txBody>
      </p:sp>
      <p:grpSp>
        <p:nvGrpSpPr>
          <p:cNvPr id="6" name="Group 51"/>
          <p:cNvGrpSpPr/>
          <p:nvPr/>
        </p:nvGrpSpPr>
        <p:grpSpPr>
          <a:xfrm>
            <a:off x="2858686" y="3650541"/>
            <a:ext cx="2937451" cy="2242686"/>
            <a:chOff x="2858686" y="1573342"/>
            <a:chExt cx="2937451" cy="2242686"/>
          </a:xfrm>
        </p:grpSpPr>
        <p:cxnSp>
          <p:nvCxnSpPr>
            <p:cNvPr id="39" name="Straight Arrow Connector 38"/>
            <p:cNvCxnSpPr>
              <a:stCxn id="38" idx="1"/>
              <a:endCxn id="20" idx="1"/>
            </p:cNvCxnSpPr>
            <p:nvPr/>
          </p:nvCxnSpPr>
          <p:spPr bwMode="auto">
            <a:xfrm rot="10800000" flipV="1">
              <a:off x="2858686" y="1573342"/>
              <a:ext cx="2937451" cy="22426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>
              <a:stCxn id="38" idx="1"/>
              <a:endCxn id="21" idx="1"/>
            </p:cNvCxnSpPr>
            <p:nvPr/>
          </p:nvCxnSpPr>
          <p:spPr bwMode="auto">
            <a:xfrm rot="10800000" flipV="1">
              <a:off x="3409548" y="1573342"/>
              <a:ext cx="2386589" cy="102756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2" name="TextBox 41"/>
          <p:cNvSpPr txBox="1"/>
          <p:nvPr/>
        </p:nvSpPr>
        <p:spPr>
          <a:xfrm>
            <a:off x="5796136" y="4293096"/>
            <a:ext cx="2957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Condition 4.</a:t>
            </a:r>
            <a:r>
              <a:rPr lang="en-US" sz="1200" dirty="0" smtClean="0"/>
              <a:t> B finishes its execution </a:t>
            </a:r>
            <a:r>
              <a:rPr lang="en-US" sz="1200" dirty="0" smtClean="0">
                <a:solidFill>
                  <a:srgbClr val="0A32FA"/>
                </a:solidFill>
              </a:rPr>
              <a:t>after</a:t>
            </a:r>
          </a:p>
          <a:p>
            <a:pPr marL="0" lvl="1"/>
            <a:r>
              <a:rPr lang="en-US" sz="1200" dirty="0" smtClean="0">
                <a:solidFill>
                  <a:srgbClr val="0A32FA"/>
                </a:solidFill>
              </a:rPr>
              <a:t>                                        the release </a:t>
            </a:r>
            <a:r>
              <a:rPr lang="en-US" sz="1200" dirty="0" smtClean="0"/>
              <a:t>of A</a:t>
            </a:r>
            <a:endParaRPr lang="sv-SE" sz="1200" dirty="0"/>
          </a:p>
        </p:txBody>
      </p:sp>
      <p:grpSp>
        <p:nvGrpSpPr>
          <p:cNvPr id="7" name="Group 52"/>
          <p:cNvGrpSpPr/>
          <p:nvPr/>
        </p:nvGrpSpPr>
        <p:grpSpPr>
          <a:xfrm>
            <a:off x="3409548" y="4523929"/>
            <a:ext cx="2386589" cy="1369298"/>
            <a:chOff x="3409548" y="2446730"/>
            <a:chExt cx="2386589" cy="1369298"/>
          </a:xfrm>
        </p:grpSpPr>
        <p:cxnSp>
          <p:nvCxnSpPr>
            <p:cNvPr id="43" name="Straight Arrow Connector 42"/>
            <p:cNvCxnSpPr>
              <a:stCxn id="42" idx="1"/>
              <a:endCxn id="21" idx="1"/>
            </p:cNvCxnSpPr>
            <p:nvPr/>
          </p:nvCxnSpPr>
          <p:spPr bwMode="auto">
            <a:xfrm rot="10800000" flipV="1">
              <a:off x="3409548" y="2446730"/>
              <a:ext cx="2386589" cy="15417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>
              <a:stCxn id="42" idx="1"/>
              <a:endCxn id="22" idx="3"/>
            </p:cNvCxnSpPr>
            <p:nvPr/>
          </p:nvCxnSpPr>
          <p:spPr bwMode="auto">
            <a:xfrm rot="10800000" flipV="1">
              <a:off x="4273644" y="2446730"/>
              <a:ext cx="1522493" cy="1369298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47" name="Oval 46"/>
          <p:cNvSpPr/>
          <p:nvPr/>
        </p:nvSpPr>
        <p:spPr bwMode="auto">
          <a:xfrm>
            <a:off x="3193523" y="5301208"/>
            <a:ext cx="360040" cy="1080120"/>
          </a:xfrm>
          <a:prstGeom prst="ellipse">
            <a:avLst/>
          </a:prstGeom>
          <a:noFill/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8" name="Straight Connector 47"/>
          <p:cNvCxnSpPr>
            <a:stCxn id="20" idx="3"/>
            <a:endCxn id="21" idx="1"/>
          </p:cNvCxnSpPr>
          <p:nvPr/>
        </p:nvCxnSpPr>
        <p:spPr bwMode="auto">
          <a:xfrm flipV="1">
            <a:off x="3409547" y="4678107"/>
            <a:ext cx="1588" cy="12151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21" idx="3"/>
            <a:endCxn id="22" idx="1"/>
          </p:cNvCxnSpPr>
          <p:nvPr/>
        </p:nvCxnSpPr>
        <p:spPr bwMode="auto">
          <a:xfrm flipH="1">
            <a:off x="3722781" y="4678107"/>
            <a:ext cx="7030" cy="121512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41" name="Rectangle 40"/>
          <p:cNvSpPr/>
          <p:nvPr/>
        </p:nvSpPr>
        <p:spPr>
          <a:xfrm>
            <a:off x="6804248" y="2431921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200" b="1" dirty="0" smtClean="0"/>
              <a:t>AND</a:t>
            </a:r>
            <a:endParaRPr lang="sv-SE" sz="1200" b="1" dirty="0"/>
          </a:p>
        </p:txBody>
      </p:sp>
      <p:sp>
        <p:nvSpPr>
          <p:cNvPr id="46" name="Rectangle 45"/>
          <p:cNvSpPr/>
          <p:nvPr/>
        </p:nvSpPr>
        <p:spPr>
          <a:xfrm>
            <a:off x="6804248" y="3140968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200" b="1" dirty="0" smtClean="0"/>
              <a:t>AND</a:t>
            </a:r>
            <a:endParaRPr lang="sv-SE" sz="1200" b="1" dirty="0"/>
          </a:p>
        </p:txBody>
      </p:sp>
      <p:sp>
        <p:nvSpPr>
          <p:cNvPr id="49" name="Rectangle 48"/>
          <p:cNvSpPr/>
          <p:nvPr/>
        </p:nvSpPr>
        <p:spPr>
          <a:xfrm>
            <a:off x="6804248" y="3933056"/>
            <a:ext cx="5164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lvl="1"/>
            <a:r>
              <a:rPr lang="en-US" sz="1200" b="1" dirty="0" smtClean="0"/>
              <a:t>AND</a:t>
            </a:r>
            <a:endParaRPr lang="sv-SE" sz="1200" b="1" dirty="0"/>
          </a:p>
        </p:txBody>
      </p:sp>
      <p:graphicFrame>
        <p:nvGraphicFramePr>
          <p:cNvPr id="72" name="Diagram 71"/>
          <p:cNvGraphicFramePr/>
          <p:nvPr/>
        </p:nvGraphicFramePr>
        <p:xfrm>
          <a:off x="107504" y="44824"/>
          <a:ext cx="9001000" cy="180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32" grpId="0"/>
      <p:bldP spid="34" grpId="0"/>
      <p:bldP spid="38" grpId="0"/>
      <p:bldP spid="42" grpId="0"/>
      <p:bldP spid="47" grpId="0" animBg="1"/>
      <p:bldP spid="41" grpId="0"/>
      <p:bldP spid="46" grpId="0"/>
      <p:bldP spid="49" grpId="0"/>
    </p:bldLst>
  </p:timing>
</p:sld>
</file>

<file path=ppt/theme/theme1.xml><?xml version="1.0" encoding="utf-8"?>
<a:theme xmlns:a="http://schemas.openxmlformats.org/drawingml/2006/main" name="progres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>
          <a:defRPr sz="1200" b="1" dirty="0" smtClean="0"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progress</Template>
  <TotalTime>4308</TotalTime>
  <Words>1400</Words>
  <Application>Microsoft Office PowerPoint</Application>
  <PresentationFormat>On-screen Show (4:3)</PresentationFormat>
  <Paragraphs>390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progress</vt:lpstr>
      <vt:lpstr>Reducing the Number of Preemptions in Real-Time Systems Scheduling by CPU Frequency Scaling</vt:lpstr>
      <vt:lpstr>Real-time Scheduling Paradigms</vt:lpstr>
      <vt:lpstr>Preemption related costs</vt:lpstr>
      <vt:lpstr>Related work</vt:lpstr>
      <vt:lpstr>Our approach</vt:lpstr>
      <vt:lpstr>Proposed methodology-overview</vt:lpstr>
      <vt:lpstr>Classification of preemptions</vt:lpstr>
      <vt:lpstr>Classification of preemptions</vt:lpstr>
      <vt:lpstr>Slide 9</vt:lpstr>
      <vt:lpstr>Slide 10</vt:lpstr>
      <vt:lpstr>Slide 11</vt:lpstr>
      <vt:lpstr>Recalculate start times </vt:lpstr>
      <vt:lpstr>Recalculate finish times </vt:lpstr>
      <vt:lpstr>Slide 14</vt:lpstr>
      <vt:lpstr>Example</vt:lpstr>
      <vt:lpstr>Simulations</vt:lpstr>
      <vt:lpstr>Preliminary results-initial preemptions</vt:lpstr>
      <vt:lpstr>Preliminary results-potential preemptions</vt:lpstr>
      <vt:lpstr>Conclusions</vt:lpstr>
      <vt:lpstr>On-going efforts</vt:lpstr>
      <vt:lpstr>Questions or Suggestions ?  Thank You</vt:lpstr>
    </vt:vector>
  </TitlesOfParts>
  <Company>MDH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Reducing the Number of Preemptions in Real-Time Systems Scheduling by CPU Frequency Scaling</dc:title>
  <dc:creator>atl05</dc:creator>
  <cp:lastModifiedBy>atl05</cp:lastModifiedBy>
  <cp:revision>1649</cp:revision>
  <dcterms:created xsi:type="dcterms:W3CDTF">2010-09-09T12:04:07Z</dcterms:created>
  <dcterms:modified xsi:type="dcterms:W3CDTF">2010-11-02T20:29:39Z</dcterms:modified>
</cp:coreProperties>
</file>