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5" r:id="rId4"/>
    <p:sldId id="258" r:id="rId5"/>
    <p:sldId id="276" r:id="rId6"/>
    <p:sldId id="277" r:id="rId7"/>
    <p:sldId id="278" r:id="rId8"/>
    <p:sldId id="279" r:id="rId9"/>
    <p:sldId id="285" r:id="rId10"/>
    <p:sldId id="280" r:id="rId11"/>
    <p:sldId id="281" r:id="rId12"/>
    <p:sldId id="282" r:id="rId13"/>
    <p:sldId id="283" r:id="rId14"/>
    <p:sldId id="284" r:id="rId15"/>
    <p:sldId id="272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570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FDD32-F5F8-44CA-92A6-8A23A500B3A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FB5999F-D35A-4212-8115-575C0DD6C7B0}">
      <dgm:prSet phldrT="[Text]"/>
      <dgm:spPr/>
      <dgm:t>
        <a:bodyPr/>
        <a:lstStyle/>
        <a:p>
          <a:r>
            <a:rPr lang="en-GB" noProof="0" smtClean="0"/>
            <a:t>Induced by a threat </a:t>
          </a:r>
          <a:endParaRPr lang="en-GB" noProof="0"/>
        </a:p>
      </dgm:t>
    </dgm:pt>
    <dgm:pt modelId="{A8E35883-020F-49BB-8C91-90F31DD0FC18}" type="parTrans" cxnId="{5A3A9BE3-37F4-458F-87EA-03190247B5D1}">
      <dgm:prSet/>
      <dgm:spPr/>
      <dgm:t>
        <a:bodyPr/>
        <a:lstStyle/>
        <a:p>
          <a:endParaRPr lang="pt-PT"/>
        </a:p>
      </dgm:t>
    </dgm:pt>
    <dgm:pt modelId="{8B76A4F3-305E-4464-9BC8-14DBD659F020}" type="sibTrans" cxnId="{5A3A9BE3-37F4-458F-87EA-03190247B5D1}">
      <dgm:prSet/>
      <dgm:spPr/>
      <dgm:t>
        <a:bodyPr/>
        <a:lstStyle/>
        <a:p>
          <a:endParaRPr lang="pt-PT"/>
        </a:p>
      </dgm:t>
    </dgm:pt>
    <dgm:pt modelId="{FC43F25E-E015-47BB-B405-42DFF6CF78F6}">
      <dgm:prSet phldrT="[Text]"/>
      <dgm:spPr/>
      <dgm:t>
        <a:bodyPr/>
        <a:lstStyle/>
        <a:p>
          <a:r>
            <a:rPr lang="en-GB" noProof="0" smtClean="0"/>
            <a:t>Causes Individuals retraction</a:t>
          </a:r>
          <a:endParaRPr lang="en-GB" noProof="0"/>
        </a:p>
      </dgm:t>
    </dgm:pt>
    <dgm:pt modelId="{F06C81ED-4146-4F93-B2E9-0B80EE6F70C4}" type="parTrans" cxnId="{B839DF7C-BAF8-487E-9333-ABB50C15D08B}">
      <dgm:prSet/>
      <dgm:spPr/>
      <dgm:t>
        <a:bodyPr/>
        <a:lstStyle/>
        <a:p>
          <a:endParaRPr lang="pt-PT"/>
        </a:p>
      </dgm:t>
    </dgm:pt>
    <dgm:pt modelId="{08CE1490-7A85-4251-B2C7-9F5686ED8690}" type="sibTrans" cxnId="{B839DF7C-BAF8-487E-9333-ABB50C15D08B}">
      <dgm:prSet/>
      <dgm:spPr/>
      <dgm:t>
        <a:bodyPr/>
        <a:lstStyle/>
        <a:p>
          <a:endParaRPr lang="pt-PT"/>
        </a:p>
      </dgm:t>
    </dgm:pt>
    <dgm:pt modelId="{AE06ABE4-192E-4E2A-A290-E9451516878B}">
      <dgm:prSet phldrT="[Text]"/>
      <dgm:spPr/>
      <dgm:t>
        <a:bodyPr/>
        <a:lstStyle/>
        <a:p>
          <a:r>
            <a:rPr lang="en-GB" noProof="0" dirty="0" smtClean="0"/>
            <a:t>Everything is done to omit from other individuals</a:t>
          </a:r>
          <a:endParaRPr lang="en-GB" noProof="0" dirty="0"/>
        </a:p>
      </dgm:t>
    </dgm:pt>
    <dgm:pt modelId="{D6BFAF4B-6921-416F-AED3-56BE430FE15A}" type="parTrans" cxnId="{1AC62090-F341-4A43-B4D5-CB57E97B0E17}">
      <dgm:prSet/>
      <dgm:spPr/>
      <dgm:t>
        <a:bodyPr/>
        <a:lstStyle/>
        <a:p>
          <a:endParaRPr lang="pt-PT"/>
        </a:p>
      </dgm:t>
    </dgm:pt>
    <dgm:pt modelId="{76B574AC-3494-47F0-B3A8-23A7804C11D3}" type="sibTrans" cxnId="{1AC62090-F341-4A43-B4D5-CB57E97B0E17}">
      <dgm:prSet/>
      <dgm:spPr/>
      <dgm:t>
        <a:bodyPr/>
        <a:lstStyle/>
        <a:p>
          <a:endParaRPr lang="pt-PT"/>
        </a:p>
      </dgm:t>
    </dgm:pt>
    <dgm:pt modelId="{BCE2F868-5FAA-4929-BA1B-0A31E15E55F5}">
      <dgm:prSet phldrT="[Text]"/>
      <dgm:spPr/>
      <dgm:t>
        <a:bodyPr/>
        <a:lstStyle/>
        <a:p>
          <a:r>
            <a:rPr lang="en-GB" noProof="0" smtClean="0"/>
            <a:t>Basic survival mechanism</a:t>
          </a:r>
          <a:endParaRPr lang="en-GB" noProof="0"/>
        </a:p>
      </dgm:t>
    </dgm:pt>
    <dgm:pt modelId="{0C450FF2-9C23-45FE-8B33-CB0A4E301B68}" type="parTrans" cxnId="{21EFBA26-6B12-494D-B4A7-6026B9878EF6}">
      <dgm:prSet/>
      <dgm:spPr/>
      <dgm:t>
        <a:bodyPr/>
        <a:lstStyle/>
        <a:p>
          <a:endParaRPr lang="pt-PT"/>
        </a:p>
      </dgm:t>
    </dgm:pt>
    <dgm:pt modelId="{F4351F04-0E69-4A2A-9F07-F3D4D12486D2}" type="sibTrans" cxnId="{21EFBA26-6B12-494D-B4A7-6026B9878EF6}">
      <dgm:prSet/>
      <dgm:spPr/>
      <dgm:t>
        <a:bodyPr/>
        <a:lstStyle/>
        <a:p>
          <a:endParaRPr lang="pt-PT"/>
        </a:p>
      </dgm:t>
    </dgm:pt>
    <dgm:pt modelId="{92EE04ED-B26C-449E-B726-0B03B1B9E3A2}">
      <dgm:prSet phldrT="[Text]"/>
      <dgm:spPr/>
      <dgm:t>
        <a:bodyPr/>
        <a:lstStyle/>
        <a:p>
          <a:r>
            <a:rPr lang="en-GB" noProof="0" smtClean="0"/>
            <a:t>Culture and past experiences affect fear generation</a:t>
          </a:r>
          <a:endParaRPr lang="en-GB" noProof="0"/>
        </a:p>
      </dgm:t>
    </dgm:pt>
    <dgm:pt modelId="{F1C8DEA9-C7AD-4196-B846-DCAF2D109331}" type="parTrans" cxnId="{DFC82256-18FB-4080-AECC-C009C43EAD5E}">
      <dgm:prSet/>
      <dgm:spPr/>
      <dgm:t>
        <a:bodyPr/>
        <a:lstStyle/>
        <a:p>
          <a:endParaRPr lang="pt-PT"/>
        </a:p>
      </dgm:t>
    </dgm:pt>
    <dgm:pt modelId="{47DADC45-7941-4949-A94D-CF7C9F20B12E}" type="sibTrans" cxnId="{DFC82256-18FB-4080-AECC-C009C43EAD5E}">
      <dgm:prSet/>
      <dgm:spPr/>
      <dgm:t>
        <a:bodyPr/>
        <a:lstStyle/>
        <a:p>
          <a:endParaRPr lang="pt-PT"/>
        </a:p>
      </dgm:t>
    </dgm:pt>
    <dgm:pt modelId="{CDAAA382-7B52-4024-A30B-29B97A9316F5}">
      <dgm:prSet phldrT="[Text]"/>
      <dgm:spPr/>
      <dgm:t>
        <a:bodyPr/>
        <a:lstStyle/>
        <a:p>
          <a:r>
            <a:rPr lang="en-GB" noProof="0" dirty="0" smtClean="0"/>
            <a:t>Fight or Flight response</a:t>
          </a:r>
          <a:endParaRPr lang="en-GB" noProof="0" dirty="0"/>
        </a:p>
      </dgm:t>
    </dgm:pt>
    <dgm:pt modelId="{522E54A6-E1B8-451B-84B1-67E0C1262B80}" type="parTrans" cxnId="{2ECA9510-6CFB-4B58-875E-6FFF0AF4A0C7}">
      <dgm:prSet/>
      <dgm:spPr/>
      <dgm:t>
        <a:bodyPr/>
        <a:lstStyle/>
        <a:p>
          <a:endParaRPr lang="pt-PT"/>
        </a:p>
      </dgm:t>
    </dgm:pt>
    <dgm:pt modelId="{DC00EDA7-609C-4144-8FBA-E613EC91323F}" type="sibTrans" cxnId="{2ECA9510-6CFB-4B58-875E-6FFF0AF4A0C7}">
      <dgm:prSet/>
      <dgm:spPr/>
      <dgm:t>
        <a:bodyPr/>
        <a:lstStyle/>
        <a:p>
          <a:endParaRPr lang="pt-PT"/>
        </a:p>
      </dgm:t>
    </dgm:pt>
    <dgm:pt modelId="{B29D7E15-B0A0-494B-9A92-8C227A92337B}">
      <dgm:prSet phldrT="[Text]"/>
      <dgm:spPr/>
      <dgm:t>
        <a:bodyPr/>
        <a:lstStyle/>
        <a:p>
          <a:r>
            <a:rPr lang="en-GB" noProof="0" smtClean="0"/>
            <a:t>Fear</a:t>
          </a:r>
          <a:r>
            <a:rPr lang="en-GB" baseline="0" noProof="0" smtClean="0"/>
            <a:t> in human brain</a:t>
          </a:r>
          <a:endParaRPr lang="en-GB" noProof="0"/>
        </a:p>
      </dgm:t>
    </dgm:pt>
    <dgm:pt modelId="{54FAA7B4-4DE8-4B69-82E1-161D6C981664}" type="parTrans" cxnId="{C3359DC5-A06A-4F98-A76F-F07989C78165}">
      <dgm:prSet/>
      <dgm:spPr/>
      <dgm:t>
        <a:bodyPr/>
        <a:lstStyle/>
        <a:p>
          <a:endParaRPr lang="pt-PT"/>
        </a:p>
      </dgm:t>
    </dgm:pt>
    <dgm:pt modelId="{9E4380CD-75FA-4571-9EEF-BC7EBAE33A4F}" type="sibTrans" cxnId="{C3359DC5-A06A-4F98-A76F-F07989C78165}">
      <dgm:prSet/>
      <dgm:spPr/>
      <dgm:t>
        <a:bodyPr/>
        <a:lstStyle/>
        <a:p>
          <a:endParaRPr lang="pt-PT"/>
        </a:p>
      </dgm:t>
    </dgm:pt>
    <dgm:pt modelId="{4684B5A8-B6DA-442C-A8A9-01D65EB1BE8E}">
      <dgm:prSet phldrT="[Text]"/>
      <dgm:spPr/>
      <dgm:t>
        <a:bodyPr/>
        <a:lstStyle/>
        <a:p>
          <a:r>
            <a:rPr lang="en-GB" noProof="0" smtClean="0"/>
            <a:t>The role of amygdala</a:t>
          </a:r>
          <a:endParaRPr lang="en-GB" noProof="0"/>
        </a:p>
      </dgm:t>
    </dgm:pt>
    <dgm:pt modelId="{EB2BDBF6-49A4-4661-BD64-F9F09522DF72}" type="parTrans" cxnId="{0F925A48-D98F-42B0-8990-5AB514F73F5C}">
      <dgm:prSet/>
      <dgm:spPr/>
      <dgm:t>
        <a:bodyPr/>
        <a:lstStyle/>
        <a:p>
          <a:endParaRPr lang="pt-PT"/>
        </a:p>
      </dgm:t>
    </dgm:pt>
    <dgm:pt modelId="{21D1687A-14E3-4740-B0AD-475217E4B390}" type="sibTrans" cxnId="{0F925A48-D98F-42B0-8990-5AB514F73F5C}">
      <dgm:prSet/>
      <dgm:spPr/>
      <dgm:t>
        <a:bodyPr/>
        <a:lstStyle/>
        <a:p>
          <a:endParaRPr lang="pt-PT"/>
        </a:p>
      </dgm:t>
    </dgm:pt>
    <dgm:pt modelId="{0EF6E8C2-529F-43BB-8288-BD46BE8FD032}">
      <dgm:prSet phldrT="[Text]"/>
      <dgm:spPr/>
      <dgm:t>
        <a:bodyPr/>
        <a:lstStyle/>
        <a:p>
          <a:r>
            <a:rPr lang="en-GB" noProof="0" dirty="0" smtClean="0"/>
            <a:t> The importance of learning</a:t>
          </a:r>
          <a:endParaRPr lang="en-GB" noProof="0" dirty="0"/>
        </a:p>
      </dgm:t>
    </dgm:pt>
    <dgm:pt modelId="{E2846016-963D-45C1-BDFA-AB783BA755BA}" type="parTrans" cxnId="{BC7299CB-14E4-4152-8341-CC78D9097DEA}">
      <dgm:prSet/>
      <dgm:spPr/>
      <dgm:t>
        <a:bodyPr/>
        <a:lstStyle/>
        <a:p>
          <a:endParaRPr lang="pt-PT"/>
        </a:p>
      </dgm:t>
    </dgm:pt>
    <dgm:pt modelId="{DE883FD9-FA70-4A02-AEBB-74E9A6BA5B9F}" type="sibTrans" cxnId="{BC7299CB-14E4-4152-8341-CC78D9097DEA}">
      <dgm:prSet/>
      <dgm:spPr/>
      <dgm:t>
        <a:bodyPr/>
        <a:lstStyle/>
        <a:p>
          <a:endParaRPr lang="pt-PT"/>
        </a:p>
      </dgm:t>
    </dgm:pt>
    <dgm:pt modelId="{0C6AFF9A-379C-4413-85C3-3F9772808930}" type="pres">
      <dgm:prSet presAssocID="{AC8FDD32-F5F8-44CA-92A6-8A23A500B3A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86D5DF7-7B0F-4AE6-8E96-252559E23238}" type="pres">
      <dgm:prSet presAssocID="{8FB5999F-D35A-4212-8115-575C0DD6C7B0}" presName="comp" presStyleCnt="0"/>
      <dgm:spPr/>
    </dgm:pt>
    <dgm:pt modelId="{0586D1F6-7DCA-49AF-BBF6-E42B0024E3A9}" type="pres">
      <dgm:prSet presAssocID="{8FB5999F-D35A-4212-8115-575C0DD6C7B0}" presName="box" presStyleLbl="node1" presStyleIdx="0" presStyleCnt="3"/>
      <dgm:spPr/>
      <dgm:t>
        <a:bodyPr/>
        <a:lstStyle/>
        <a:p>
          <a:endParaRPr lang="pt-PT"/>
        </a:p>
      </dgm:t>
    </dgm:pt>
    <dgm:pt modelId="{17DD38DE-F3AC-4E58-B278-AE0709D02178}" type="pres">
      <dgm:prSet presAssocID="{8FB5999F-D35A-4212-8115-575C0DD6C7B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5D0C1C6-2771-4DD5-9BA7-9185681F8E2C}" type="pres">
      <dgm:prSet presAssocID="{8FB5999F-D35A-4212-8115-575C0DD6C7B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B49DF23-CFD0-438D-88E9-3724C979C4C8}" type="pres">
      <dgm:prSet presAssocID="{8B76A4F3-305E-4464-9BC8-14DBD659F020}" presName="spacer" presStyleCnt="0"/>
      <dgm:spPr/>
    </dgm:pt>
    <dgm:pt modelId="{C3B5FA77-4DBF-44FC-A972-E3066A626AB5}" type="pres">
      <dgm:prSet presAssocID="{BCE2F868-5FAA-4929-BA1B-0A31E15E55F5}" presName="comp" presStyleCnt="0"/>
      <dgm:spPr/>
    </dgm:pt>
    <dgm:pt modelId="{0CADC322-1A6C-4C67-83B4-216FCA706B4B}" type="pres">
      <dgm:prSet presAssocID="{BCE2F868-5FAA-4929-BA1B-0A31E15E55F5}" presName="box" presStyleLbl="node1" presStyleIdx="1" presStyleCnt="3"/>
      <dgm:spPr/>
      <dgm:t>
        <a:bodyPr/>
        <a:lstStyle/>
        <a:p>
          <a:endParaRPr lang="pt-PT"/>
        </a:p>
      </dgm:t>
    </dgm:pt>
    <dgm:pt modelId="{4CB6FD65-C229-448B-8BC4-C092784FCE70}" type="pres">
      <dgm:prSet presAssocID="{BCE2F868-5FAA-4929-BA1B-0A31E15E55F5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62BA0D5-7CB8-430B-A86B-E48F89424DA1}" type="pres">
      <dgm:prSet presAssocID="{BCE2F868-5FAA-4929-BA1B-0A31E15E55F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2EC8525-669D-4A25-9FC3-27173255DF4C}" type="pres">
      <dgm:prSet presAssocID="{F4351F04-0E69-4A2A-9F07-F3D4D12486D2}" presName="spacer" presStyleCnt="0"/>
      <dgm:spPr/>
    </dgm:pt>
    <dgm:pt modelId="{645C080A-841D-4981-B447-3F614C62E459}" type="pres">
      <dgm:prSet presAssocID="{B29D7E15-B0A0-494B-9A92-8C227A92337B}" presName="comp" presStyleCnt="0"/>
      <dgm:spPr/>
    </dgm:pt>
    <dgm:pt modelId="{94E38004-94DE-4441-86EF-F679C7652AEF}" type="pres">
      <dgm:prSet presAssocID="{B29D7E15-B0A0-494B-9A92-8C227A92337B}" presName="box" presStyleLbl="node1" presStyleIdx="2" presStyleCnt="3"/>
      <dgm:spPr/>
      <dgm:t>
        <a:bodyPr/>
        <a:lstStyle/>
        <a:p>
          <a:endParaRPr lang="pt-PT"/>
        </a:p>
      </dgm:t>
    </dgm:pt>
    <dgm:pt modelId="{5C49531D-33F5-4CA2-8E1D-2D0B59E6C5B5}" type="pres">
      <dgm:prSet presAssocID="{B29D7E15-B0A0-494B-9A92-8C227A92337B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7ACE389-5EE1-4F9B-BA5B-C642C0FEF438}" type="pres">
      <dgm:prSet presAssocID="{B29D7E15-B0A0-494B-9A92-8C227A92337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07A01D8-5B06-467D-BF9B-8EA639985416}" type="presOf" srcId="{92EE04ED-B26C-449E-B726-0B03B1B9E3A2}" destId="{0CADC322-1A6C-4C67-83B4-216FCA706B4B}" srcOrd="0" destOrd="1" presId="urn:microsoft.com/office/officeart/2005/8/layout/vList4"/>
    <dgm:cxn modelId="{E02D429D-8215-496C-9DF7-C5A055FD96CD}" type="presOf" srcId="{4684B5A8-B6DA-442C-A8A9-01D65EB1BE8E}" destId="{C7ACE389-5EE1-4F9B-BA5B-C642C0FEF438}" srcOrd="1" destOrd="1" presId="urn:microsoft.com/office/officeart/2005/8/layout/vList4"/>
    <dgm:cxn modelId="{21EFBA26-6B12-494D-B4A7-6026B9878EF6}" srcId="{AC8FDD32-F5F8-44CA-92A6-8A23A500B3A6}" destId="{BCE2F868-5FAA-4929-BA1B-0A31E15E55F5}" srcOrd="1" destOrd="0" parTransId="{0C450FF2-9C23-45FE-8B33-CB0A4E301B68}" sibTransId="{F4351F04-0E69-4A2A-9F07-F3D4D12486D2}"/>
    <dgm:cxn modelId="{FB78304A-5AF1-4DA0-A4E7-A341B805D50A}" type="presOf" srcId="{4684B5A8-B6DA-442C-A8A9-01D65EB1BE8E}" destId="{94E38004-94DE-4441-86EF-F679C7652AEF}" srcOrd="0" destOrd="1" presId="urn:microsoft.com/office/officeart/2005/8/layout/vList4"/>
    <dgm:cxn modelId="{53C33815-3DFC-4353-8F1D-7FA82B5F8D2A}" type="presOf" srcId="{AE06ABE4-192E-4E2A-A290-E9451516878B}" destId="{0586D1F6-7DCA-49AF-BBF6-E42B0024E3A9}" srcOrd="0" destOrd="2" presId="urn:microsoft.com/office/officeart/2005/8/layout/vList4"/>
    <dgm:cxn modelId="{EE8C35A2-5A4C-4946-8A0F-4A1F8AF59BE2}" type="presOf" srcId="{CDAAA382-7B52-4024-A30B-29B97A9316F5}" destId="{0CADC322-1A6C-4C67-83B4-216FCA706B4B}" srcOrd="0" destOrd="2" presId="urn:microsoft.com/office/officeart/2005/8/layout/vList4"/>
    <dgm:cxn modelId="{DFC82256-18FB-4080-AECC-C009C43EAD5E}" srcId="{BCE2F868-5FAA-4929-BA1B-0A31E15E55F5}" destId="{92EE04ED-B26C-449E-B726-0B03B1B9E3A2}" srcOrd="0" destOrd="0" parTransId="{F1C8DEA9-C7AD-4196-B846-DCAF2D109331}" sibTransId="{47DADC45-7941-4949-A94D-CF7C9F20B12E}"/>
    <dgm:cxn modelId="{B839DF7C-BAF8-487E-9333-ABB50C15D08B}" srcId="{8FB5999F-D35A-4212-8115-575C0DD6C7B0}" destId="{FC43F25E-E015-47BB-B405-42DFF6CF78F6}" srcOrd="0" destOrd="0" parTransId="{F06C81ED-4146-4F93-B2E9-0B80EE6F70C4}" sibTransId="{08CE1490-7A85-4251-B2C7-9F5686ED8690}"/>
    <dgm:cxn modelId="{6A129D20-3782-47C9-B089-F4D80EAE15BB}" type="presOf" srcId="{BCE2F868-5FAA-4929-BA1B-0A31E15E55F5}" destId="{0CADC322-1A6C-4C67-83B4-216FCA706B4B}" srcOrd="0" destOrd="0" presId="urn:microsoft.com/office/officeart/2005/8/layout/vList4"/>
    <dgm:cxn modelId="{2ECA9510-6CFB-4B58-875E-6FFF0AF4A0C7}" srcId="{BCE2F868-5FAA-4929-BA1B-0A31E15E55F5}" destId="{CDAAA382-7B52-4024-A30B-29B97A9316F5}" srcOrd="1" destOrd="0" parTransId="{522E54A6-E1B8-451B-84B1-67E0C1262B80}" sibTransId="{DC00EDA7-609C-4144-8FBA-E613EC91323F}"/>
    <dgm:cxn modelId="{DF8CF1A9-E104-48EA-8E90-960C5A912D84}" type="presOf" srcId="{CDAAA382-7B52-4024-A30B-29B97A9316F5}" destId="{F62BA0D5-7CB8-430B-A86B-E48F89424DA1}" srcOrd="1" destOrd="2" presId="urn:microsoft.com/office/officeart/2005/8/layout/vList4"/>
    <dgm:cxn modelId="{9E47101B-53BC-4B7D-B34E-D794C81480C6}" type="presOf" srcId="{BCE2F868-5FAA-4929-BA1B-0A31E15E55F5}" destId="{F62BA0D5-7CB8-430B-A86B-E48F89424DA1}" srcOrd="1" destOrd="0" presId="urn:microsoft.com/office/officeart/2005/8/layout/vList4"/>
    <dgm:cxn modelId="{1AC62090-F341-4A43-B4D5-CB57E97B0E17}" srcId="{8FB5999F-D35A-4212-8115-575C0DD6C7B0}" destId="{AE06ABE4-192E-4E2A-A290-E9451516878B}" srcOrd="1" destOrd="0" parTransId="{D6BFAF4B-6921-416F-AED3-56BE430FE15A}" sibTransId="{76B574AC-3494-47F0-B3A8-23A7804C11D3}"/>
    <dgm:cxn modelId="{C3359DC5-A06A-4F98-A76F-F07989C78165}" srcId="{AC8FDD32-F5F8-44CA-92A6-8A23A500B3A6}" destId="{B29D7E15-B0A0-494B-9A92-8C227A92337B}" srcOrd="2" destOrd="0" parTransId="{54FAA7B4-4DE8-4B69-82E1-161D6C981664}" sibTransId="{9E4380CD-75FA-4571-9EEF-BC7EBAE33A4F}"/>
    <dgm:cxn modelId="{DF7364BB-302D-4831-A6FC-6D3BF6609FC8}" type="presOf" srcId="{AE06ABE4-192E-4E2A-A290-E9451516878B}" destId="{B5D0C1C6-2771-4DD5-9BA7-9185681F8E2C}" srcOrd="1" destOrd="2" presId="urn:microsoft.com/office/officeart/2005/8/layout/vList4"/>
    <dgm:cxn modelId="{6ECDEE15-E142-4A05-B28F-6F21EBBCFB3C}" type="presOf" srcId="{0EF6E8C2-529F-43BB-8288-BD46BE8FD032}" destId="{94E38004-94DE-4441-86EF-F679C7652AEF}" srcOrd="0" destOrd="2" presId="urn:microsoft.com/office/officeart/2005/8/layout/vList4"/>
    <dgm:cxn modelId="{2D3A6AE8-6AD3-45A7-9E48-234B4EB9444E}" type="presOf" srcId="{8FB5999F-D35A-4212-8115-575C0DD6C7B0}" destId="{B5D0C1C6-2771-4DD5-9BA7-9185681F8E2C}" srcOrd="1" destOrd="0" presId="urn:microsoft.com/office/officeart/2005/8/layout/vList4"/>
    <dgm:cxn modelId="{CA2358F3-FFCD-44E7-8A70-ACC3F20D8F04}" type="presOf" srcId="{92EE04ED-B26C-449E-B726-0B03B1B9E3A2}" destId="{F62BA0D5-7CB8-430B-A86B-E48F89424DA1}" srcOrd="1" destOrd="1" presId="urn:microsoft.com/office/officeart/2005/8/layout/vList4"/>
    <dgm:cxn modelId="{0F925A48-D98F-42B0-8990-5AB514F73F5C}" srcId="{B29D7E15-B0A0-494B-9A92-8C227A92337B}" destId="{4684B5A8-B6DA-442C-A8A9-01D65EB1BE8E}" srcOrd="0" destOrd="0" parTransId="{EB2BDBF6-49A4-4661-BD64-F9F09522DF72}" sibTransId="{21D1687A-14E3-4740-B0AD-475217E4B390}"/>
    <dgm:cxn modelId="{BC7299CB-14E4-4152-8341-CC78D9097DEA}" srcId="{B29D7E15-B0A0-494B-9A92-8C227A92337B}" destId="{0EF6E8C2-529F-43BB-8288-BD46BE8FD032}" srcOrd="1" destOrd="0" parTransId="{E2846016-963D-45C1-BDFA-AB783BA755BA}" sibTransId="{DE883FD9-FA70-4A02-AEBB-74E9A6BA5B9F}"/>
    <dgm:cxn modelId="{FD553999-FF1C-4D0D-BE48-1C1228A83B20}" type="presOf" srcId="{FC43F25E-E015-47BB-B405-42DFF6CF78F6}" destId="{B5D0C1C6-2771-4DD5-9BA7-9185681F8E2C}" srcOrd="1" destOrd="1" presId="urn:microsoft.com/office/officeart/2005/8/layout/vList4"/>
    <dgm:cxn modelId="{4BA317DB-86D7-49C7-A8F9-1915F1A299FA}" type="presOf" srcId="{AC8FDD32-F5F8-44CA-92A6-8A23A500B3A6}" destId="{0C6AFF9A-379C-4413-85C3-3F9772808930}" srcOrd="0" destOrd="0" presId="urn:microsoft.com/office/officeart/2005/8/layout/vList4"/>
    <dgm:cxn modelId="{67E06E3C-9CE0-4692-9A26-62DAACCF2F0E}" type="presOf" srcId="{0EF6E8C2-529F-43BB-8288-BD46BE8FD032}" destId="{C7ACE389-5EE1-4F9B-BA5B-C642C0FEF438}" srcOrd="1" destOrd="2" presId="urn:microsoft.com/office/officeart/2005/8/layout/vList4"/>
    <dgm:cxn modelId="{8DF31740-361D-4A31-89E1-843A234FA4F3}" type="presOf" srcId="{B29D7E15-B0A0-494B-9A92-8C227A92337B}" destId="{94E38004-94DE-4441-86EF-F679C7652AEF}" srcOrd="0" destOrd="0" presId="urn:microsoft.com/office/officeart/2005/8/layout/vList4"/>
    <dgm:cxn modelId="{5A3A9BE3-37F4-458F-87EA-03190247B5D1}" srcId="{AC8FDD32-F5F8-44CA-92A6-8A23A500B3A6}" destId="{8FB5999F-D35A-4212-8115-575C0DD6C7B0}" srcOrd="0" destOrd="0" parTransId="{A8E35883-020F-49BB-8C91-90F31DD0FC18}" sibTransId="{8B76A4F3-305E-4464-9BC8-14DBD659F020}"/>
    <dgm:cxn modelId="{E1AC4E42-C029-4E21-B6BF-43B566B1A818}" type="presOf" srcId="{8FB5999F-D35A-4212-8115-575C0DD6C7B0}" destId="{0586D1F6-7DCA-49AF-BBF6-E42B0024E3A9}" srcOrd="0" destOrd="0" presId="urn:microsoft.com/office/officeart/2005/8/layout/vList4"/>
    <dgm:cxn modelId="{2A7744EC-3D48-4BB0-9A3B-D25988755DD6}" type="presOf" srcId="{FC43F25E-E015-47BB-B405-42DFF6CF78F6}" destId="{0586D1F6-7DCA-49AF-BBF6-E42B0024E3A9}" srcOrd="0" destOrd="1" presId="urn:microsoft.com/office/officeart/2005/8/layout/vList4"/>
    <dgm:cxn modelId="{207137E0-1ECD-4303-AAA3-8746D5B714A8}" type="presOf" srcId="{B29D7E15-B0A0-494B-9A92-8C227A92337B}" destId="{C7ACE389-5EE1-4F9B-BA5B-C642C0FEF438}" srcOrd="1" destOrd="0" presId="urn:microsoft.com/office/officeart/2005/8/layout/vList4"/>
    <dgm:cxn modelId="{5F06DFB7-FBC7-4EA7-8D99-8B137A174D81}" type="presParOf" srcId="{0C6AFF9A-379C-4413-85C3-3F9772808930}" destId="{B86D5DF7-7B0F-4AE6-8E96-252559E23238}" srcOrd="0" destOrd="0" presId="urn:microsoft.com/office/officeart/2005/8/layout/vList4"/>
    <dgm:cxn modelId="{9DC3A838-13B8-4B81-85DD-D20457E2DB15}" type="presParOf" srcId="{B86D5DF7-7B0F-4AE6-8E96-252559E23238}" destId="{0586D1F6-7DCA-49AF-BBF6-E42B0024E3A9}" srcOrd="0" destOrd="0" presId="urn:microsoft.com/office/officeart/2005/8/layout/vList4"/>
    <dgm:cxn modelId="{5B446AE8-7044-4D64-81C3-265B7E3571AB}" type="presParOf" srcId="{B86D5DF7-7B0F-4AE6-8E96-252559E23238}" destId="{17DD38DE-F3AC-4E58-B278-AE0709D02178}" srcOrd="1" destOrd="0" presId="urn:microsoft.com/office/officeart/2005/8/layout/vList4"/>
    <dgm:cxn modelId="{C7D35649-8F74-45FF-8435-100192581A2B}" type="presParOf" srcId="{B86D5DF7-7B0F-4AE6-8E96-252559E23238}" destId="{B5D0C1C6-2771-4DD5-9BA7-9185681F8E2C}" srcOrd="2" destOrd="0" presId="urn:microsoft.com/office/officeart/2005/8/layout/vList4"/>
    <dgm:cxn modelId="{B23C6AD8-70D0-4EFB-9CB6-1080D0A15F95}" type="presParOf" srcId="{0C6AFF9A-379C-4413-85C3-3F9772808930}" destId="{EB49DF23-CFD0-438D-88E9-3724C979C4C8}" srcOrd="1" destOrd="0" presId="urn:microsoft.com/office/officeart/2005/8/layout/vList4"/>
    <dgm:cxn modelId="{5713C955-4709-4BE1-AD03-3808C39F1EBC}" type="presParOf" srcId="{0C6AFF9A-379C-4413-85C3-3F9772808930}" destId="{C3B5FA77-4DBF-44FC-A972-E3066A626AB5}" srcOrd="2" destOrd="0" presId="urn:microsoft.com/office/officeart/2005/8/layout/vList4"/>
    <dgm:cxn modelId="{B2669DA5-AF55-4233-A06B-A6AAB1371168}" type="presParOf" srcId="{C3B5FA77-4DBF-44FC-A972-E3066A626AB5}" destId="{0CADC322-1A6C-4C67-83B4-216FCA706B4B}" srcOrd="0" destOrd="0" presId="urn:microsoft.com/office/officeart/2005/8/layout/vList4"/>
    <dgm:cxn modelId="{5E64A5F4-9710-40DD-9612-53FF86F3F829}" type="presParOf" srcId="{C3B5FA77-4DBF-44FC-A972-E3066A626AB5}" destId="{4CB6FD65-C229-448B-8BC4-C092784FCE70}" srcOrd="1" destOrd="0" presId="urn:microsoft.com/office/officeart/2005/8/layout/vList4"/>
    <dgm:cxn modelId="{912D5697-A8B8-4415-BBBF-705B881E376B}" type="presParOf" srcId="{C3B5FA77-4DBF-44FC-A972-E3066A626AB5}" destId="{F62BA0D5-7CB8-430B-A86B-E48F89424DA1}" srcOrd="2" destOrd="0" presId="urn:microsoft.com/office/officeart/2005/8/layout/vList4"/>
    <dgm:cxn modelId="{583D99F3-9EC9-4752-A97D-D453656C0674}" type="presParOf" srcId="{0C6AFF9A-379C-4413-85C3-3F9772808930}" destId="{02EC8525-669D-4A25-9FC3-27173255DF4C}" srcOrd="3" destOrd="0" presId="urn:microsoft.com/office/officeart/2005/8/layout/vList4"/>
    <dgm:cxn modelId="{2EE7A318-0DD8-4DA0-B4B6-54C16B6145BB}" type="presParOf" srcId="{0C6AFF9A-379C-4413-85C3-3F9772808930}" destId="{645C080A-841D-4981-B447-3F614C62E459}" srcOrd="4" destOrd="0" presId="urn:microsoft.com/office/officeart/2005/8/layout/vList4"/>
    <dgm:cxn modelId="{77E82DBB-B664-424A-AD60-52E9A9A7C3B1}" type="presParOf" srcId="{645C080A-841D-4981-B447-3F614C62E459}" destId="{94E38004-94DE-4441-86EF-F679C7652AEF}" srcOrd="0" destOrd="0" presId="urn:microsoft.com/office/officeart/2005/8/layout/vList4"/>
    <dgm:cxn modelId="{4F8953FA-5A2A-48CF-956C-FBB93EB9E644}" type="presParOf" srcId="{645C080A-841D-4981-B447-3F614C62E459}" destId="{5C49531D-33F5-4CA2-8E1D-2D0B59E6C5B5}" srcOrd="1" destOrd="0" presId="urn:microsoft.com/office/officeart/2005/8/layout/vList4"/>
    <dgm:cxn modelId="{8F5DF488-C1DC-415D-BE05-E022D29C37F5}" type="presParOf" srcId="{645C080A-841D-4981-B447-3F614C62E459}" destId="{C7ACE389-5EE1-4F9B-BA5B-C642C0FEF4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8FDD32-F5F8-44CA-92A6-8A23A500B3A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FB5999F-D35A-4212-8115-575C0DD6C7B0}">
      <dgm:prSet phldrT="[Text]"/>
      <dgm:spPr/>
      <dgm:t>
        <a:bodyPr/>
        <a:lstStyle/>
        <a:p>
          <a:r>
            <a:rPr lang="en-GB" noProof="0" smtClean="0"/>
            <a:t>Inordinate</a:t>
          </a:r>
          <a:r>
            <a:rPr lang="en-GB" baseline="0" noProof="0" smtClean="0"/>
            <a:t> desire</a:t>
          </a:r>
          <a:endParaRPr lang="en-GB" noProof="0"/>
        </a:p>
      </dgm:t>
    </dgm:pt>
    <dgm:pt modelId="{A8E35883-020F-49BB-8C91-90F31DD0FC18}" type="parTrans" cxnId="{5A3A9BE3-37F4-458F-87EA-03190247B5D1}">
      <dgm:prSet/>
      <dgm:spPr/>
      <dgm:t>
        <a:bodyPr/>
        <a:lstStyle/>
        <a:p>
          <a:endParaRPr lang="pt-PT"/>
        </a:p>
      </dgm:t>
    </dgm:pt>
    <dgm:pt modelId="{8B76A4F3-305E-4464-9BC8-14DBD659F020}" type="sibTrans" cxnId="{5A3A9BE3-37F4-458F-87EA-03190247B5D1}">
      <dgm:prSet/>
      <dgm:spPr/>
      <dgm:t>
        <a:bodyPr/>
        <a:lstStyle/>
        <a:p>
          <a:endParaRPr lang="pt-PT"/>
        </a:p>
      </dgm:t>
    </dgm:pt>
    <dgm:pt modelId="{FC43F25E-E015-47BB-B405-42DFF6CF78F6}">
      <dgm:prSet phldrT="[Text]"/>
      <dgm:spPr/>
      <dgm:t>
        <a:bodyPr/>
        <a:lstStyle/>
        <a:p>
          <a:r>
            <a:rPr lang="en-GB" noProof="0" smtClean="0"/>
            <a:t>Acquire and Possess more than one needs</a:t>
          </a:r>
          <a:endParaRPr lang="en-GB" noProof="0"/>
        </a:p>
      </dgm:t>
    </dgm:pt>
    <dgm:pt modelId="{F06C81ED-4146-4F93-B2E9-0B80EE6F70C4}" type="parTrans" cxnId="{B839DF7C-BAF8-487E-9333-ABB50C15D08B}">
      <dgm:prSet/>
      <dgm:spPr/>
      <dgm:t>
        <a:bodyPr/>
        <a:lstStyle/>
        <a:p>
          <a:endParaRPr lang="pt-PT"/>
        </a:p>
      </dgm:t>
    </dgm:pt>
    <dgm:pt modelId="{08CE1490-7A85-4251-B2C7-9F5686ED8690}" type="sibTrans" cxnId="{B839DF7C-BAF8-487E-9333-ABB50C15D08B}">
      <dgm:prSet/>
      <dgm:spPr/>
      <dgm:t>
        <a:bodyPr/>
        <a:lstStyle/>
        <a:p>
          <a:endParaRPr lang="pt-PT"/>
        </a:p>
      </dgm:t>
    </dgm:pt>
    <dgm:pt modelId="{AE06ABE4-192E-4E2A-A290-E9451516878B}">
      <dgm:prSet phldrT="[Text]"/>
      <dgm:spPr/>
      <dgm:t>
        <a:bodyPr/>
        <a:lstStyle/>
        <a:p>
          <a:r>
            <a:rPr lang="en-GB" noProof="0" dirty="0" smtClean="0"/>
            <a:t>Inability to control the ambition</a:t>
          </a:r>
          <a:endParaRPr lang="en-GB" noProof="0" dirty="0"/>
        </a:p>
      </dgm:t>
    </dgm:pt>
    <dgm:pt modelId="{D6BFAF4B-6921-416F-AED3-56BE430FE15A}" type="parTrans" cxnId="{1AC62090-F341-4A43-B4D5-CB57E97B0E17}">
      <dgm:prSet/>
      <dgm:spPr/>
      <dgm:t>
        <a:bodyPr/>
        <a:lstStyle/>
        <a:p>
          <a:endParaRPr lang="pt-PT"/>
        </a:p>
      </dgm:t>
    </dgm:pt>
    <dgm:pt modelId="{76B574AC-3494-47F0-B3A8-23A7804C11D3}" type="sibTrans" cxnId="{1AC62090-F341-4A43-B4D5-CB57E97B0E17}">
      <dgm:prSet/>
      <dgm:spPr/>
      <dgm:t>
        <a:bodyPr/>
        <a:lstStyle/>
        <a:p>
          <a:endParaRPr lang="pt-PT"/>
        </a:p>
      </dgm:t>
    </dgm:pt>
    <dgm:pt modelId="{BCE2F868-5FAA-4929-BA1B-0A31E15E55F5}">
      <dgm:prSet phldrT="[Text]"/>
      <dgm:spPr/>
      <dgm:t>
        <a:bodyPr/>
        <a:lstStyle/>
        <a:p>
          <a:r>
            <a:rPr lang="en-GB" noProof="0" smtClean="0"/>
            <a:t>Greed Purpose</a:t>
          </a:r>
          <a:endParaRPr lang="en-GB" noProof="0"/>
        </a:p>
      </dgm:t>
    </dgm:pt>
    <dgm:pt modelId="{0C450FF2-9C23-45FE-8B33-CB0A4E301B68}" type="parTrans" cxnId="{21EFBA26-6B12-494D-B4A7-6026B9878EF6}">
      <dgm:prSet/>
      <dgm:spPr/>
      <dgm:t>
        <a:bodyPr/>
        <a:lstStyle/>
        <a:p>
          <a:endParaRPr lang="pt-PT"/>
        </a:p>
      </dgm:t>
    </dgm:pt>
    <dgm:pt modelId="{F4351F04-0E69-4A2A-9F07-F3D4D12486D2}" type="sibTrans" cxnId="{21EFBA26-6B12-494D-B4A7-6026B9878EF6}">
      <dgm:prSet/>
      <dgm:spPr/>
      <dgm:t>
        <a:bodyPr/>
        <a:lstStyle/>
        <a:p>
          <a:endParaRPr lang="pt-PT"/>
        </a:p>
      </dgm:t>
    </dgm:pt>
    <dgm:pt modelId="{92EE04ED-B26C-449E-B726-0B03B1B9E3A2}">
      <dgm:prSet phldrT="[Text]"/>
      <dgm:spPr/>
      <dgm:t>
        <a:bodyPr/>
        <a:lstStyle/>
        <a:p>
          <a:r>
            <a:rPr lang="en-GB" noProof="0" smtClean="0"/>
            <a:t>Deprive others of potential means</a:t>
          </a:r>
          <a:endParaRPr lang="en-GB" noProof="0"/>
        </a:p>
      </dgm:t>
    </dgm:pt>
    <dgm:pt modelId="{F1C8DEA9-C7AD-4196-B846-DCAF2D109331}" type="parTrans" cxnId="{DFC82256-18FB-4080-AECC-C009C43EAD5E}">
      <dgm:prSet/>
      <dgm:spPr/>
      <dgm:t>
        <a:bodyPr/>
        <a:lstStyle/>
        <a:p>
          <a:endParaRPr lang="pt-PT"/>
        </a:p>
      </dgm:t>
    </dgm:pt>
    <dgm:pt modelId="{47DADC45-7941-4949-A94D-CF7C9F20B12E}" type="sibTrans" cxnId="{DFC82256-18FB-4080-AECC-C009C43EAD5E}">
      <dgm:prSet/>
      <dgm:spPr/>
      <dgm:t>
        <a:bodyPr/>
        <a:lstStyle/>
        <a:p>
          <a:endParaRPr lang="pt-PT"/>
        </a:p>
      </dgm:t>
    </dgm:pt>
    <dgm:pt modelId="{B29D7E15-B0A0-494B-9A92-8C227A92337B}">
      <dgm:prSet phldrT="[Text]"/>
      <dgm:spPr/>
      <dgm:t>
        <a:bodyPr/>
        <a:lstStyle/>
        <a:p>
          <a:r>
            <a:rPr lang="en-GB" baseline="0" noProof="0" smtClean="0"/>
            <a:t>Greed in human brain</a:t>
          </a:r>
          <a:endParaRPr lang="en-GB" noProof="0"/>
        </a:p>
      </dgm:t>
    </dgm:pt>
    <dgm:pt modelId="{54FAA7B4-4DE8-4B69-82E1-161D6C981664}" type="parTrans" cxnId="{C3359DC5-A06A-4F98-A76F-F07989C78165}">
      <dgm:prSet/>
      <dgm:spPr/>
      <dgm:t>
        <a:bodyPr/>
        <a:lstStyle/>
        <a:p>
          <a:endParaRPr lang="pt-PT"/>
        </a:p>
      </dgm:t>
    </dgm:pt>
    <dgm:pt modelId="{9E4380CD-75FA-4571-9EEF-BC7EBAE33A4F}" type="sibTrans" cxnId="{C3359DC5-A06A-4F98-A76F-F07989C78165}">
      <dgm:prSet/>
      <dgm:spPr/>
      <dgm:t>
        <a:bodyPr/>
        <a:lstStyle/>
        <a:p>
          <a:endParaRPr lang="pt-PT"/>
        </a:p>
      </dgm:t>
    </dgm:pt>
    <dgm:pt modelId="{4684B5A8-B6DA-442C-A8A9-01D65EB1BE8E}">
      <dgm:prSet phldrT="[Text]"/>
      <dgm:spPr/>
      <dgm:t>
        <a:bodyPr/>
        <a:lstStyle/>
        <a:p>
          <a:r>
            <a:rPr lang="en-GB" noProof="0" smtClean="0"/>
            <a:t>High  complexity mechanism</a:t>
          </a:r>
          <a:endParaRPr lang="en-GB" noProof="0"/>
        </a:p>
      </dgm:t>
    </dgm:pt>
    <dgm:pt modelId="{EB2BDBF6-49A4-4661-BD64-F9F09522DF72}" type="parTrans" cxnId="{0F925A48-D98F-42B0-8990-5AB514F73F5C}">
      <dgm:prSet/>
      <dgm:spPr/>
      <dgm:t>
        <a:bodyPr/>
        <a:lstStyle/>
        <a:p>
          <a:endParaRPr lang="pt-PT"/>
        </a:p>
      </dgm:t>
    </dgm:pt>
    <dgm:pt modelId="{21D1687A-14E3-4740-B0AD-475217E4B390}" type="sibTrans" cxnId="{0F925A48-D98F-42B0-8990-5AB514F73F5C}">
      <dgm:prSet/>
      <dgm:spPr/>
      <dgm:t>
        <a:bodyPr/>
        <a:lstStyle/>
        <a:p>
          <a:endParaRPr lang="pt-PT"/>
        </a:p>
      </dgm:t>
    </dgm:pt>
    <dgm:pt modelId="{0EF6E8C2-529F-43BB-8288-BD46BE8FD032}">
      <dgm:prSet phldrT="[Text]"/>
      <dgm:spPr/>
      <dgm:t>
        <a:bodyPr/>
        <a:lstStyle/>
        <a:p>
          <a:r>
            <a:rPr lang="en-GB" noProof="0" dirty="0" smtClean="0"/>
            <a:t> Interfere with brain reward system</a:t>
          </a:r>
          <a:endParaRPr lang="en-GB" noProof="0" dirty="0"/>
        </a:p>
      </dgm:t>
    </dgm:pt>
    <dgm:pt modelId="{E2846016-963D-45C1-BDFA-AB783BA755BA}" type="parTrans" cxnId="{BC7299CB-14E4-4152-8341-CC78D9097DEA}">
      <dgm:prSet/>
      <dgm:spPr/>
      <dgm:t>
        <a:bodyPr/>
        <a:lstStyle/>
        <a:p>
          <a:endParaRPr lang="pt-PT"/>
        </a:p>
      </dgm:t>
    </dgm:pt>
    <dgm:pt modelId="{DE883FD9-FA70-4A02-AEBB-74E9A6BA5B9F}" type="sibTrans" cxnId="{BC7299CB-14E4-4152-8341-CC78D9097DEA}">
      <dgm:prSet/>
      <dgm:spPr/>
      <dgm:t>
        <a:bodyPr/>
        <a:lstStyle/>
        <a:p>
          <a:endParaRPr lang="pt-PT"/>
        </a:p>
      </dgm:t>
    </dgm:pt>
    <dgm:pt modelId="{869EF1E6-F039-43E8-B166-29A3CB953E17}">
      <dgm:prSet phldrT="[Text]"/>
      <dgm:spPr/>
      <dgm:t>
        <a:bodyPr/>
        <a:lstStyle/>
        <a:p>
          <a:r>
            <a:rPr lang="en-GB" noProof="0" dirty="0" err="1" smtClean="0"/>
            <a:t>Defense</a:t>
          </a:r>
          <a:r>
            <a:rPr lang="en-GB" noProof="0" dirty="0" smtClean="0"/>
            <a:t> or counteraction from risk</a:t>
          </a:r>
          <a:endParaRPr lang="en-GB" noProof="0" dirty="0"/>
        </a:p>
      </dgm:t>
    </dgm:pt>
    <dgm:pt modelId="{FF33742A-6D95-4432-AD4F-8F7219808ED0}" type="parTrans" cxnId="{0684E5EF-74C1-442E-934B-7999DA614165}">
      <dgm:prSet/>
      <dgm:spPr/>
    </dgm:pt>
    <dgm:pt modelId="{29F2E415-FE99-46B0-ADED-D7DEFFC94D2D}" type="sibTrans" cxnId="{0684E5EF-74C1-442E-934B-7999DA614165}">
      <dgm:prSet/>
      <dgm:spPr/>
    </dgm:pt>
    <dgm:pt modelId="{0C6AFF9A-379C-4413-85C3-3F9772808930}" type="pres">
      <dgm:prSet presAssocID="{AC8FDD32-F5F8-44CA-92A6-8A23A500B3A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86D5DF7-7B0F-4AE6-8E96-252559E23238}" type="pres">
      <dgm:prSet presAssocID="{8FB5999F-D35A-4212-8115-575C0DD6C7B0}" presName="comp" presStyleCnt="0"/>
      <dgm:spPr/>
    </dgm:pt>
    <dgm:pt modelId="{0586D1F6-7DCA-49AF-BBF6-E42B0024E3A9}" type="pres">
      <dgm:prSet presAssocID="{8FB5999F-D35A-4212-8115-575C0DD6C7B0}" presName="box" presStyleLbl="node1" presStyleIdx="0" presStyleCnt="3"/>
      <dgm:spPr/>
      <dgm:t>
        <a:bodyPr/>
        <a:lstStyle/>
        <a:p>
          <a:endParaRPr lang="pt-PT"/>
        </a:p>
      </dgm:t>
    </dgm:pt>
    <dgm:pt modelId="{17DD38DE-F3AC-4E58-B278-AE0709D02178}" type="pres">
      <dgm:prSet presAssocID="{8FB5999F-D35A-4212-8115-575C0DD6C7B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5D0C1C6-2771-4DD5-9BA7-9185681F8E2C}" type="pres">
      <dgm:prSet presAssocID="{8FB5999F-D35A-4212-8115-575C0DD6C7B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B49DF23-CFD0-438D-88E9-3724C979C4C8}" type="pres">
      <dgm:prSet presAssocID="{8B76A4F3-305E-4464-9BC8-14DBD659F020}" presName="spacer" presStyleCnt="0"/>
      <dgm:spPr/>
    </dgm:pt>
    <dgm:pt modelId="{C3B5FA77-4DBF-44FC-A972-E3066A626AB5}" type="pres">
      <dgm:prSet presAssocID="{BCE2F868-5FAA-4929-BA1B-0A31E15E55F5}" presName="comp" presStyleCnt="0"/>
      <dgm:spPr/>
    </dgm:pt>
    <dgm:pt modelId="{0CADC322-1A6C-4C67-83B4-216FCA706B4B}" type="pres">
      <dgm:prSet presAssocID="{BCE2F868-5FAA-4929-BA1B-0A31E15E55F5}" presName="box" presStyleLbl="node1" presStyleIdx="1" presStyleCnt="3"/>
      <dgm:spPr/>
      <dgm:t>
        <a:bodyPr/>
        <a:lstStyle/>
        <a:p>
          <a:endParaRPr lang="pt-PT"/>
        </a:p>
      </dgm:t>
    </dgm:pt>
    <dgm:pt modelId="{4CB6FD65-C229-448B-8BC4-C092784FCE70}" type="pres">
      <dgm:prSet presAssocID="{BCE2F868-5FAA-4929-BA1B-0A31E15E55F5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62BA0D5-7CB8-430B-A86B-E48F89424DA1}" type="pres">
      <dgm:prSet presAssocID="{BCE2F868-5FAA-4929-BA1B-0A31E15E55F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2EC8525-669D-4A25-9FC3-27173255DF4C}" type="pres">
      <dgm:prSet presAssocID="{F4351F04-0E69-4A2A-9F07-F3D4D12486D2}" presName="spacer" presStyleCnt="0"/>
      <dgm:spPr/>
    </dgm:pt>
    <dgm:pt modelId="{645C080A-841D-4981-B447-3F614C62E459}" type="pres">
      <dgm:prSet presAssocID="{B29D7E15-B0A0-494B-9A92-8C227A92337B}" presName="comp" presStyleCnt="0"/>
      <dgm:spPr/>
    </dgm:pt>
    <dgm:pt modelId="{94E38004-94DE-4441-86EF-F679C7652AEF}" type="pres">
      <dgm:prSet presAssocID="{B29D7E15-B0A0-494B-9A92-8C227A92337B}" presName="box" presStyleLbl="node1" presStyleIdx="2" presStyleCnt="3"/>
      <dgm:spPr/>
      <dgm:t>
        <a:bodyPr/>
        <a:lstStyle/>
        <a:p>
          <a:endParaRPr lang="pt-PT"/>
        </a:p>
      </dgm:t>
    </dgm:pt>
    <dgm:pt modelId="{5C49531D-33F5-4CA2-8E1D-2D0B59E6C5B5}" type="pres">
      <dgm:prSet presAssocID="{B29D7E15-B0A0-494B-9A92-8C227A92337B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7ACE389-5EE1-4F9B-BA5B-C642C0FEF438}" type="pres">
      <dgm:prSet presAssocID="{B29D7E15-B0A0-494B-9A92-8C227A92337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3D72D9B-B4F5-483E-96D9-FB0FFF242237}" type="presOf" srcId="{0EF6E8C2-529F-43BB-8288-BD46BE8FD032}" destId="{C7ACE389-5EE1-4F9B-BA5B-C642C0FEF438}" srcOrd="1" destOrd="2" presId="urn:microsoft.com/office/officeart/2005/8/layout/vList4"/>
    <dgm:cxn modelId="{21EFBA26-6B12-494D-B4A7-6026B9878EF6}" srcId="{AC8FDD32-F5F8-44CA-92A6-8A23A500B3A6}" destId="{BCE2F868-5FAA-4929-BA1B-0A31E15E55F5}" srcOrd="1" destOrd="0" parTransId="{0C450FF2-9C23-45FE-8B33-CB0A4E301B68}" sibTransId="{F4351F04-0E69-4A2A-9F07-F3D4D12486D2}"/>
    <dgm:cxn modelId="{03DDDF17-126B-4F52-BAF3-E3C5F91C9B19}" type="presOf" srcId="{92EE04ED-B26C-449E-B726-0B03B1B9E3A2}" destId="{F62BA0D5-7CB8-430B-A86B-E48F89424DA1}" srcOrd="1" destOrd="1" presId="urn:microsoft.com/office/officeart/2005/8/layout/vList4"/>
    <dgm:cxn modelId="{17E5AD3D-73CC-4242-8C44-05DB6DF988B3}" type="presOf" srcId="{BCE2F868-5FAA-4929-BA1B-0A31E15E55F5}" destId="{0CADC322-1A6C-4C67-83B4-216FCA706B4B}" srcOrd="0" destOrd="0" presId="urn:microsoft.com/office/officeart/2005/8/layout/vList4"/>
    <dgm:cxn modelId="{DFC82256-18FB-4080-AECC-C009C43EAD5E}" srcId="{BCE2F868-5FAA-4929-BA1B-0A31E15E55F5}" destId="{92EE04ED-B26C-449E-B726-0B03B1B9E3A2}" srcOrd="0" destOrd="0" parTransId="{F1C8DEA9-C7AD-4196-B846-DCAF2D109331}" sibTransId="{47DADC45-7941-4949-A94D-CF7C9F20B12E}"/>
    <dgm:cxn modelId="{010DAEC0-0D38-4323-BC3A-5E6BED124066}" type="presOf" srcId="{869EF1E6-F039-43E8-B166-29A3CB953E17}" destId="{0CADC322-1A6C-4C67-83B4-216FCA706B4B}" srcOrd="0" destOrd="2" presId="urn:microsoft.com/office/officeart/2005/8/layout/vList4"/>
    <dgm:cxn modelId="{8D5C0304-73BE-456A-9262-746821F97E95}" type="presOf" srcId="{FC43F25E-E015-47BB-B405-42DFF6CF78F6}" destId="{B5D0C1C6-2771-4DD5-9BA7-9185681F8E2C}" srcOrd="1" destOrd="1" presId="urn:microsoft.com/office/officeart/2005/8/layout/vList4"/>
    <dgm:cxn modelId="{B839DF7C-BAF8-487E-9333-ABB50C15D08B}" srcId="{8FB5999F-D35A-4212-8115-575C0DD6C7B0}" destId="{FC43F25E-E015-47BB-B405-42DFF6CF78F6}" srcOrd="0" destOrd="0" parTransId="{F06C81ED-4146-4F93-B2E9-0B80EE6F70C4}" sibTransId="{08CE1490-7A85-4251-B2C7-9F5686ED8690}"/>
    <dgm:cxn modelId="{A81B2856-0B69-4618-983B-61829A1EBD7E}" type="presOf" srcId="{FC43F25E-E015-47BB-B405-42DFF6CF78F6}" destId="{0586D1F6-7DCA-49AF-BBF6-E42B0024E3A9}" srcOrd="0" destOrd="1" presId="urn:microsoft.com/office/officeart/2005/8/layout/vList4"/>
    <dgm:cxn modelId="{33BC3714-3C3D-4290-9979-B0D7EE70A512}" type="presOf" srcId="{8FB5999F-D35A-4212-8115-575C0DD6C7B0}" destId="{B5D0C1C6-2771-4DD5-9BA7-9185681F8E2C}" srcOrd="1" destOrd="0" presId="urn:microsoft.com/office/officeart/2005/8/layout/vList4"/>
    <dgm:cxn modelId="{8A14CDEB-FF79-472C-AF40-C53F413C130A}" type="presOf" srcId="{B29D7E15-B0A0-494B-9A92-8C227A92337B}" destId="{94E38004-94DE-4441-86EF-F679C7652AEF}" srcOrd="0" destOrd="0" presId="urn:microsoft.com/office/officeart/2005/8/layout/vList4"/>
    <dgm:cxn modelId="{1391A793-1D73-4C95-8AD9-2565D28CCC31}" type="presOf" srcId="{4684B5A8-B6DA-442C-A8A9-01D65EB1BE8E}" destId="{94E38004-94DE-4441-86EF-F679C7652AEF}" srcOrd="0" destOrd="1" presId="urn:microsoft.com/office/officeart/2005/8/layout/vList4"/>
    <dgm:cxn modelId="{1AC62090-F341-4A43-B4D5-CB57E97B0E17}" srcId="{8FB5999F-D35A-4212-8115-575C0DD6C7B0}" destId="{AE06ABE4-192E-4E2A-A290-E9451516878B}" srcOrd="1" destOrd="0" parTransId="{D6BFAF4B-6921-416F-AED3-56BE430FE15A}" sibTransId="{76B574AC-3494-47F0-B3A8-23A7804C11D3}"/>
    <dgm:cxn modelId="{606B1E44-90D3-402A-9EA6-03B35A88FC0F}" type="presOf" srcId="{AC8FDD32-F5F8-44CA-92A6-8A23A500B3A6}" destId="{0C6AFF9A-379C-4413-85C3-3F9772808930}" srcOrd="0" destOrd="0" presId="urn:microsoft.com/office/officeart/2005/8/layout/vList4"/>
    <dgm:cxn modelId="{FE5986BA-576A-4A18-9019-7C3C13092C12}" type="presOf" srcId="{BCE2F868-5FAA-4929-BA1B-0A31E15E55F5}" destId="{F62BA0D5-7CB8-430B-A86B-E48F89424DA1}" srcOrd="1" destOrd="0" presId="urn:microsoft.com/office/officeart/2005/8/layout/vList4"/>
    <dgm:cxn modelId="{C3359DC5-A06A-4F98-A76F-F07989C78165}" srcId="{AC8FDD32-F5F8-44CA-92A6-8A23A500B3A6}" destId="{B29D7E15-B0A0-494B-9A92-8C227A92337B}" srcOrd="2" destOrd="0" parTransId="{54FAA7B4-4DE8-4B69-82E1-161D6C981664}" sibTransId="{9E4380CD-75FA-4571-9EEF-BC7EBAE33A4F}"/>
    <dgm:cxn modelId="{6510DDAA-8AF6-4BE3-9AC0-272D2F33FE69}" type="presOf" srcId="{AE06ABE4-192E-4E2A-A290-E9451516878B}" destId="{0586D1F6-7DCA-49AF-BBF6-E42B0024E3A9}" srcOrd="0" destOrd="2" presId="urn:microsoft.com/office/officeart/2005/8/layout/vList4"/>
    <dgm:cxn modelId="{A0851304-C4A5-4B19-A1F5-24FBB1F894D6}" type="presOf" srcId="{869EF1E6-F039-43E8-B166-29A3CB953E17}" destId="{F62BA0D5-7CB8-430B-A86B-E48F89424DA1}" srcOrd="1" destOrd="2" presId="urn:microsoft.com/office/officeart/2005/8/layout/vList4"/>
    <dgm:cxn modelId="{1AA23D3B-A37F-4CDA-8CB1-0FB4D28697CB}" type="presOf" srcId="{8FB5999F-D35A-4212-8115-575C0DD6C7B0}" destId="{0586D1F6-7DCA-49AF-BBF6-E42B0024E3A9}" srcOrd="0" destOrd="0" presId="urn:microsoft.com/office/officeart/2005/8/layout/vList4"/>
    <dgm:cxn modelId="{0F925A48-D98F-42B0-8990-5AB514F73F5C}" srcId="{B29D7E15-B0A0-494B-9A92-8C227A92337B}" destId="{4684B5A8-B6DA-442C-A8A9-01D65EB1BE8E}" srcOrd="0" destOrd="0" parTransId="{EB2BDBF6-49A4-4661-BD64-F9F09522DF72}" sibTransId="{21D1687A-14E3-4740-B0AD-475217E4B390}"/>
    <dgm:cxn modelId="{BC7299CB-14E4-4152-8341-CC78D9097DEA}" srcId="{B29D7E15-B0A0-494B-9A92-8C227A92337B}" destId="{0EF6E8C2-529F-43BB-8288-BD46BE8FD032}" srcOrd="1" destOrd="0" parTransId="{E2846016-963D-45C1-BDFA-AB783BA755BA}" sibTransId="{DE883FD9-FA70-4A02-AEBB-74E9A6BA5B9F}"/>
    <dgm:cxn modelId="{3721EAEA-6A5F-4DB4-AB66-CF603DEE44C3}" type="presOf" srcId="{AE06ABE4-192E-4E2A-A290-E9451516878B}" destId="{B5D0C1C6-2771-4DD5-9BA7-9185681F8E2C}" srcOrd="1" destOrd="2" presId="urn:microsoft.com/office/officeart/2005/8/layout/vList4"/>
    <dgm:cxn modelId="{B2FA53AF-A066-4DFF-A5A1-F8632177C123}" type="presOf" srcId="{4684B5A8-B6DA-442C-A8A9-01D65EB1BE8E}" destId="{C7ACE389-5EE1-4F9B-BA5B-C642C0FEF438}" srcOrd="1" destOrd="1" presId="urn:microsoft.com/office/officeart/2005/8/layout/vList4"/>
    <dgm:cxn modelId="{F6346603-10E7-4721-93DB-0EF7D5A0B278}" type="presOf" srcId="{0EF6E8C2-529F-43BB-8288-BD46BE8FD032}" destId="{94E38004-94DE-4441-86EF-F679C7652AEF}" srcOrd="0" destOrd="2" presId="urn:microsoft.com/office/officeart/2005/8/layout/vList4"/>
    <dgm:cxn modelId="{E6A8BAA0-763A-4E85-926C-12BF898F8ED7}" type="presOf" srcId="{92EE04ED-B26C-449E-B726-0B03B1B9E3A2}" destId="{0CADC322-1A6C-4C67-83B4-216FCA706B4B}" srcOrd="0" destOrd="1" presId="urn:microsoft.com/office/officeart/2005/8/layout/vList4"/>
    <dgm:cxn modelId="{765FEFF0-FF66-4A40-91CA-2F8B434A770B}" type="presOf" srcId="{B29D7E15-B0A0-494B-9A92-8C227A92337B}" destId="{C7ACE389-5EE1-4F9B-BA5B-C642C0FEF438}" srcOrd="1" destOrd="0" presId="urn:microsoft.com/office/officeart/2005/8/layout/vList4"/>
    <dgm:cxn modelId="{5A3A9BE3-37F4-458F-87EA-03190247B5D1}" srcId="{AC8FDD32-F5F8-44CA-92A6-8A23A500B3A6}" destId="{8FB5999F-D35A-4212-8115-575C0DD6C7B0}" srcOrd="0" destOrd="0" parTransId="{A8E35883-020F-49BB-8C91-90F31DD0FC18}" sibTransId="{8B76A4F3-305E-4464-9BC8-14DBD659F020}"/>
    <dgm:cxn modelId="{0684E5EF-74C1-442E-934B-7999DA614165}" srcId="{BCE2F868-5FAA-4929-BA1B-0A31E15E55F5}" destId="{869EF1E6-F039-43E8-B166-29A3CB953E17}" srcOrd="1" destOrd="0" parTransId="{FF33742A-6D95-4432-AD4F-8F7219808ED0}" sibTransId="{29F2E415-FE99-46B0-ADED-D7DEFFC94D2D}"/>
    <dgm:cxn modelId="{06593838-8645-4522-B62E-BDDB61D1A44A}" type="presParOf" srcId="{0C6AFF9A-379C-4413-85C3-3F9772808930}" destId="{B86D5DF7-7B0F-4AE6-8E96-252559E23238}" srcOrd="0" destOrd="0" presId="urn:microsoft.com/office/officeart/2005/8/layout/vList4"/>
    <dgm:cxn modelId="{46985339-F59F-4213-A29C-36B379CCC122}" type="presParOf" srcId="{B86D5DF7-7B0F-4AE6-8E96-252559E23238}" destId="{0586D1F6-7DCA-49AF-BBF6-E42B0024E3A9}" srcOrd="0" destOrd="0" presId="urn:microsoft.com/office/officeart/2005/8/layout/vList4"/>
    <dgm:cxn modelId="{EB568568-444D-4705-B2F2-69375F3601E9}" type="presParOf" srcId="{B86D5DF7-7B0F-4AE6-8E96-252559E23238}" destId="{17DD38DE-F3AC-4E58-B278-AE0709D02178}" srcOrd="1" destOrd="0" presId="urn:microsoft.com/office/officeart/2005/8/layout/vList4"/>
    <dgm:cxn modelId="{55920205-8B04-4C46-9BBA-0D6CADC9E1DD}" type="presParOf" srcId="{B86D5DF7-7B0F-4AE6-8E96-252559E23238}" destId="{B5D0C1C6-2771-4DD5-9BA7-9185681F8E2C}" srcOrd="2" destOrd="0" presId="urn:microsoft.com/office/officeart/2005/8/layout/vList4"/>
    <dgm:cxn modelId="{36B720A4-C5C9-4371-84F3-1BA8EBA25EFC}" type="presParOf" srcId="{0C6AFF9A-379C-4413-85C3-3F9772808930}" destId="{EB49DF23-CFD0-438D-88E9-3724C979C4C8}" srcOrd="1" destOrd="0" presId="urn:microsoft.com/office/officeart/2005/8/layout/vList4"/>
    <dgm:cxn modelId="{E572FCE1-5867-4BB9-81BE-22CB419B4AEF}" type="presParOf" srcId="{0C6AFF9A-379C-4413-85C3-3F9772808930}" destId="{C3B5FA77-4DBF-44FC-A972-E3066A626AB5}" srcOrd="2" destOrd="0" presId="urn:microsoft.com/office/officeart/2005/8/layout/vList4"/>
    <dgm:cxn modelId="{5CA632C6-E05C-47F9-8A03-3566AB1A6BC0}" type="presParOf" srcId="{C3B5FA77-4DBF-44FC-A972-E3066A626AB5}" destId="{0CADC322-1A6C-4C67-83B4-216FCA706B4B}" srcOrd="0" destOrd="0" presId="urn:microsoft.com/office/officeart/2005/8/layout/vList4"/>
    <dgm:cxn modelId="{58643890-2A7F-4067-89E3-A1E13BCE29B4}" type="presParOf" srcId="{C3B5FA77-4DBF-44FC-A972-E3066A626AB5}" destId="{4CB6FD65-C229-448B-8BC4-C092784FCE70}" srcOrd="1" destOrd="0" presId="urn:microsoft.com/office/officeart/2005/8/layout/vList4"/>
    <dgm:cxn modelId="{B5C19018-8672-4250-834D-16A5D46DAAB7}" type="presParOf" srcId="{C3B5FA77-4DBF-44FC-A972-E3066A626AB5}" destId="{F62BA0D5-7CB8-430B-A86B-E48F89424DA1}" srcOrd="2" destOrd="0" presId="urn:microsoft.com/office/officeart/2005/8/layout/vList4"/>
    <dgm:cxn modelId="{629F323E-FFB1-4B47-97D3-D98DFD124459}" type="presParOf" srcId="{0C6AFF9A-379C-4413-85C3-3F9772808930}" destId="{02EC8525-669D-4A25-9FC3-27173255DF4C}" srcOrd="3" destOrd="0" presId="urn:microsoft.com/office/officeart/2005/8/layout/vList4"/>
    <dgm:cxn modelId="{A2165989-8683-452A-B584-E4D36B7DBC41}" type="presParOf" srcId="{0C6AFF9A-379C-4413-85C3-3F9772808930}" destId="{645C080A-841D-4981-B447-3F614C62E459}" srcOrd="4" destOrd="0" presId="urn:microsoft.com/office/officeart/2005/8/layout/vList4"/>
    <dgm:cxn modelId="{DC3DD5D9-7BCE-40D1-8BA6-984B1064D0F7}" type="presParOf" srcId="{645C080A-841D-4981-B447-3F614C62E459}" destId="{94E38004-94DE-4441-86EF-F679C7652AEF}" srcOrd="0" destOrd="0" presId="urn:microsoft.com/office/officeart/2005/8/layout/vList4"/>
    <dgm:cxn modelId="{E63670F9-666E-4BDA-B1BB-E5B633801F01}" type="presParOf" srcId="{645C080A-841D-4981-B447-3F614C62E459}" destId="{5C49531D-33F5-4CA2-8E1D-2D0B59E6C5B5}" srcOrd="1" destOrd="0" presId="urn:microsoft.com/office/officeart/2005/8/layout/vList4"/>
    <dgm:cxn modelId="{93D1ACCB-DD76-4BA2-8C6F-582F0A588799}" type="presParOf" srcId="{645C080A-841D-4981-B447-3F614C62E459}" destId="{C7ACE389-5EE1-4F9B-BA5B-C642C0FEF4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86D1F6-7DCA-49AF-BBF6-E42B0024E3A9}">
      <dsp:nvSpPr>
        <dsp:cNvPr id="0" name=""/>
        <dsp:cNvSpPr/>
      </dsp:nvSpPr>
      <dsp:spPr>
        <a:xfrm>
          <a:off x="0" y="0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smtClean="0"/>
            <a:t>Induced by a threat 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Causes Individuals retraction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smtClean="0"/>
            <a:t>Everything is done to omit from other individuals</a:t>
          </a:r>
          <a:endParaRPr lang="en-GB" sz="1900" kern="1200" noProof="0" dirty="0"/>
        </a:p>
      </dsp:txBody>
      <dsp:txXfrm>
        <a:off x="1682372" y="0"/>
        <a:ext cx="6094491" cy="1269999"/>
      </dsp:txXfrm>
    </dsp:sp>
    <dsp:sp modelId="{17DD38DE-F3AC-4E58-B278-AE0709D02178}">
      <dsp:nvSpPr>
        <dsp:cNvPr id="0" name=""/>
        <dsp:cNvSpPr/>
      </dsp:nvSpPr>
      <dsp:spPr>
        <a:xfrm>
          <a:off x="126999" y="126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DC322-1A6C-4C67-83B4-216FCA706B4B}">
      <dsp:nvSpPr>
        <dsp:cNvPr id="0" name=""/>
        <dsp:cNvSpPr/>
      </dsp:nvSpPr>
      <dsp:spPr>
        <a:xfrm>
          <a:off x="0" y="1396999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smtClean="0"/>
            <a:t>Basic survival mechanism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Culture and past experiences affect fear generation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smtClean="0"/>
            <a:t>Fight or Flight response</a:t>
          </a:r>
          <a:endParaRPr lang="en-GB" sz="1900" kern="1200" noProof="0" dirty="0"/>
        </a:p>
      </dsp:txBody>
      <dsp:txXfrm>
        <a:off x="1682372" y="1396999"/>
        <a:ext cx="6094491" cy="1269999"/>
      </dsp:txXfrm>
    </dsp:sp>
    <dsp:sp modelId="{4CB6FD65-C229-448B-8BC4-C092784FCE70}">
      <dsp:nvSpPr>
        <dsp:cNvPr id="0" name=""/>
        <dsp:cNvSpPr/>
      </dsp:nvSpPr>
      <dsp:spPr>
        <a:xfrm>
          <a:off x="126999" y="1523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38004-94DE-4441-86EF-F679C7652AEF}">
      <dsp:nvSpPr>
        <dsp:cNvPr id="0" name=""/>
        <dsp:cNvSpPr/>
      </dsp:nvSpPr>
      <dsp:spPr>
        <a:xfrm>
          <a:off x="0" y="2793999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smtClean="0"/>
            <a:t>Fear</a:t>
          </a:r>
          <a:r>
            <a:rPr lang="en-GB" sz="2400" kern="1200" baseline="0" noProof="0" smtClean="0"/>
            <a:t> in human brain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The role of amygdala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smtClean="0"/>
            <a:t> The importance of learning</a:t>
          </a:r>
          <a:endParaRPr lang="en-GB" sz="1900" kern="1200" noProof="0" dirty="0"/>
        </a:p>
      </dsp:txBody>
      <dsp:txXfrm>
        <a:off x="1682372" y="2793999"/>
        <a:ext cx="6094491" cy="1269999"/>
      </dsp:txXfrm>
    </dsp:sp>
    <dsp:sp modelId="{5C49531D-33F5-4CA2-8E1D-2D0B59E6C5B5}">
      <dsp:nvSpPr>
        <dsp:cNvPr id="0" name=""/>
        <dsp:cNvSpPr/>
      </dsp:nvSpPr>
      <dsp:spPr>
        <a:xfrm>
          <a:off x="126999" y="2920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86D1F6-7DCA-49AF-BBF6-E42B0024E3A9}">
      <dsp:nvSpPr>
        <dsp:cNvPr id="0" name=""/>
        <dsp:cNvSpPr/>
      </dsp:nvSpPr>
      <dsp:spPr>
        <a:xfrm>
          <a:off x="0" y="0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smtClean="0"/>
            <a:t>Inordinate</a:t>
          </a:r>
          <a:r>
            <a:rPr lang="en-GB" sz="2400" kern="1200" baseline="0" noProof="0" smtClean="0"/>
            <a:t> desire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Acquire and Possess more than one needs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smtClean="0"/>
            <a:t>Inability to control the ambition</a:t>
          </a:r>
          <a:endParaRPr lang="en-GB" sz="1900" kern="1200" noProof="0" dirty="0"/>
        </a:p>
      </dsp:txBody>
      <dsp:txXfrm>
        <a:off x="1682372" y="0"/>
        <a:ext cx="6094491" cy="1269999"/>
      </dsp:txXfrm>
    </dsp:sp>
    <dsp:sp modelId="{17DD38DE-F3AC-4E58-B278-AE0709D02178}">
      <dsp:nvSpPr>
        <dsp:cNvPr id="0" name=""/>
        <dsp:cNvSpPr/>
      </dsp:nvSpPr>
      <dsp:spPr>
        <a:xfrm>
          <a:off x="126999" y="126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DC322-1A6C-4C67-83B4-216FCA706B4B}">
      <dsp:nvSpPr>
        <dsp:cNvPr id="0" name=""/>
        <dsp:cNvSpPr/>
      </dsp:nvSpPr>
      <dsp:spPr>
        <a:xfrm>
          <a:off x="0" y="1396999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smtClean="0"/>
            <a:t>Greed Purpose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Deprive others of potential means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err="1" smtClean="0"/>
            <a:t>Defense</a:t>
          </a:r>
          <a:r>
            <a:rPr lang="en-GB" sz="1900" kern="1200" noProof="0" dirty="0" smtClean="0"/>
            <a:t> or counteraction from risk</a:t>
          </a:r>
          <a:endParaRPr lang="en-GB" sz="1900" kern="1200" noProof="0" dirty="0"/>
        </a:p>
      </dsp:txBody>
      <dsp:txXfrm>
        <a:off x="1682372" y="1396999"/>
        <a:ext cx="6094491" cy="1269999"/>
      </dsp:txXfrm>
    </dsp:sp>
    <dsp:sp modelId="{4CB6FD65-C229-448B-8BC4-C092784FCE70}">
      <dsp:nvSpPr>
        <dsp:cNvPr id="0" name=""/>
        <dsp:cNvSpPr/>
      </dsp:nvSpPr>
      <dsp:spPr>
        <a:xfrm>
          <a:off x="126999" y="1523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38004-94DE-4441-86EF-F679C7652AEF}">
      <dsp:nvSpPr>
        <dsp:cNvPr id="0" name=""/>
        <dsp:cNvSpPr/>
      </dsp:nvSpPr>
      <dsp:spPr>
        <a:xfrm>
          <a:off x="0" y="2793999"/>
          <a:ext cx="7776864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baseline="0" noProof="0" smtClean="0"/>
            <a:t>Greed in human brain</a:t>
          </a:r>
          <a:endParaRPr lang="en-GB" sz="24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smtClean="0"/>
            <a:t>High  complexity mechanism</a:t>
          </a:r>
          <a:endParaRPr lang="en-GB" sz="1900" kern="1200" noProof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noProof="0" dirty="0" smtClean="0"/>
            <a:t> Interfere with brain reward system</a:t>
          </a:r>
          <a:endParaRPr lang="en-GB" sz="1900" kern="1200" noProof="0" dirty="0"/>
        </a:p>
      </dsp:txBody>
      <dsp:txXfrm>
        <a:off x="1682372" y="2793999"/>
        <a:ext cx="6094491" cy="1269999"/>
      </dsp:txXfrm>
    </dsp:sp>
    <dsp:sp modelId="{5C49531D-33F5-4CA2-8E1D-2D0B59E6C5B5}">
      <dsp:nvSpPr>
        <dsp:cNvPr id="0" name=""/>
        <dsp:cNvSpPr/>
      </dsp:nvSpPr>
      <dsp:spPr>
        <a:xfrm>
          <a:off x="126999" y="2920999"/>
          <a:ext cx="1555372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409E0-917C-461D-9E5F-5AE96DB9DF93}" type="datetimeFigureOut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E5BA9-22E0-4A17-B0A5-E1A1E58E5040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9FAA7-3895-4B19-8455-8C93CDD69C50}" type="datetimeFigureOut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2436-581C-4921-8FFC-829F0AF55604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15</a:t>
            </a:fld>
            <a:endParaRPr lang="pt-P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F2436-581C-4921-8FFC-829F0AF55604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260C-B559-4988-A9E3-E2572C4563EE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E171-1052-40E4-A84D-9A40B94AEE73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0344-ECD1-4641-95DB-BC62F300702C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B0A-A2C3-49D6-9C25-B66F9C286A4D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A8A6-E227-4087-AC2F-EAB86225D41C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58E7-6DD3-465F-B2C8-E1F403EECA0D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4-C1C3-43F6-8CA9-F8FF9281B5CC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9DDD-C697-4C55-8045-7DFE7E7B473C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0B8-19C8-442C-9177-8B22DDCCC2C0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A0AC-47EA-441B-A7A5-7E2D776527AF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7309-301F-42BA-9FF6-E90490260723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BDE4-9E50-4FE1-953D-CB495A0F9D4F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933E-7C42-4E32-9142-301E9FB5391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dirty="0" smtClean="0"/>
              <a:t>Agent’s fear monitors the spread of greed in a social network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7776864" cy="417646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pt-PT" b="1" dirty="0" smtClean="0"/>
          </a:p>
          <a:p>
            <a:endParaRPr lang="pt-PT" b="1" dirty="0" smtClean="0"/>
          </a:p>
          <a:p>
            <a:endParaRPr lang="pt-PT" b="1" dirty="0" smtClean="0"/>
          </a:p>
          <a:p>
            <a:endParaRPr lang="pt-PT" b="1" dirty="0" smtClean="0"/>
          </a:p>
          <a:p>
            <a:r>
              <a:rPr lang="pt-PT" b="1" dirty="0" smtClean="0"/>
              <a:t>EUMAS 2013  </a:t>
            </a:r>
          </a:p>
          <a:p>
            <a:r>
              <a:rPr lang="pt-PT" sz="1800" dirty="0" smtClean="0"/>
              <a:t>Toulouse</a:t>
            </a:r>
          </a:p>
          <a:p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18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December,  2013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259632" y="4437112"/>
            <a:ext cx="2808312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</a:rPr>
              <a:t>Nuno </a:t>
            </a:r>
            <a:r>
              <a:rPr lang="pt-PT" sz="2400" dirty="0" err="1" smtClean="0">
                <a:solidFill>
                  <a:schemeClr val="tx1"/>
                </a:solidFill>
              </a:rPr>
              <a:t>Magessi</a:t>
            </a:r>
            <a:endParaRPr lang="pt-PT" sz="2400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GUESS/</a:t>
            </a:r>
            <a:r>
              <a:rPr lang="pt-PT" dirty="0" err="1" smtClean="0">
                <a:solidFill>
                  <a:schemeClr val="tx1"/>
                </a:solidFill>
              </a:rPr>
              <a:t>LabMag</a:t>
            </a:r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Universidade Lisboa</a:t>
            </a:r>
          </a:p>
          <a:p>
            <a:pPr algn="ctr"/>
            <a:r>
              <a:rPr lang="pt-PT" dirty="0" err="1" smtClean="0">
                <a:solidFill>
                  <a:schemeClr val="tx1"/>
                </a:solidFill>
              </a:rPr>
              <a:t>nmagessi@campus.ul.pt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28184" y="4437112"/>
            <a:ext cx="266429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err="1" smtClean="0">
                <a:solidFill>
                  <a:schemeClr val="tx1"/>
                </a:solidFill>
              </a:rPr>
              <a:t>Luis</a:t>
            </a:r>
            <a:r>
              <a:rPr lang="pt-PT" sz="2400" dirty="0" smtClean="0">
                <a:solidFill>
                  <a:schemeClr val="tx1"/>
                </a:solidFill>
              </a:rPr>
              <a:t> Antunes</a:t>
            </a: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GUESS/</a:t>
            </a:r>
            <a:r>
              <a:rPr lang="pt-PT" dirty="0" err="1" smtClean="0">
                <a:solidFill>
                  <a:schemeClr val="tx1"/>
                </a:solidFill>
              </a:rPr>
              <a:t>LabMag</a:t>
            </a:r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Universidade de Lisboa</a:t>
            </a:r>
          </a:p>
          <a:p>
            <a:pPr algn="ctr"/>
            <a:r>
              <a:rPr lang="pt-PT" dirty="0" err="1" smtClean="0">
                <a:solidFill>
                  <a:schemeClr val="tx1"/>
                </a:solidFill>
              </a:rPr>
              <a:t>xarax@di.fc.ul.pt</a:t>
            </a: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20" name="Picture 19" descr="nuno_magess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924944"/>
            <a:ext cx="1217290" cy="1287016"/>
          </a:xfrm>
          <a:prstGeom prst="rect">
            <a:avLst/>
          </a:prstGeom>
        </p:spPr>
      </p:pic>
      <p:pic>
        <p:nvPicPr>
          <p:cNvPr id="1026" name="Picture 2" descr="C:\Users\NTMagessi\Pictures\L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852936"/>
            <a:ext cx="1304925" cy="1348358"/>
          </a:xfrm>
          <a:prstGeom prst="rect">
            <a:avLst/>
          </a:prstGeom>
          <a:noFill/>
        </p:spPr>
      </p:pic>
      <p:pic>
        <p:nvPicPr>
          <p:cNvPr id="22" name="Picture 21" descr="fear gr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2276872"/>
            <a:ext cx="3028950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Model Conditions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704856" cy="41044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Conditions to spread greed</a:t>
            </a:r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Taxpayers must hold greed;</a:t>
            </a:r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Taxpayers must be linked to non </a:t>
            </a:r>
            <a:r>
              <a:rPr lang="en-GB" sz="2400" b="1" dirty="0" err="1" smtClean="0"/>
              <a:t>resistants</a:t>
            </a:r>
            <a:endParaRPr lang="en-GB" sz="2400" b="1" dirty="0" smtClean="0"/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Greed generated randomly &lt; greed spread chance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Conditions to check greed</a:t>
            </a:r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Taxpayer must have greed and awareness</a:t>
            </a:r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Fear impact generated randomly &lt; Fear impact parameter</a:t>
            </a:r>
          </a:p>
          <a:p>
            <a:pPr lvl="1" algn="l">
              <a:buFont typeface="Wingdings" pitchFamily="2" charset="2"/>
              <a:buChar char="q"/>
            </a:pPr>
            <a:r>
              <a:rPr lang="en-GB" sz="2400" b="1" dirty="0" smtClean="0"/>
              <a:t>Risk-averse-chance generated  randomly &lt; Risk-averse-chance parameter </a:t>
            </a:r>
          </a:p>
          <a:p>
            <a:pPr algn="l">
              <a:buFont typeface="Wingdings" pitchFamily="2" charset="2"/>
              <a:buChar char="q"/>
            </a:pPr>
            <a:endParaRPr lang="pt-PT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10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11</a:t>
            </a:fld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Nuno Trindade </a:t>
              </a:r>
              <a:r>
                <a:rPr lang="pt-PT" dirty="0" err="1" smtClean="0"/>
                <a:t>Magessi</a:t>
              </a:r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1972816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dirty="0" smtClean="0"/>
              <a:t>Greed is never removed. </a:t>
            </a:r>
          </a:p>
          <a:p>
            <a:pPr hangingPunct="0">
              <a:buNone/>
            </a:pPr>
            <a:r>
              <a:rPr lang="en-US" dirty="0" smtClean="0"/>
              <a:t>No risk aversion chance </a:t>
            </a:r>
          </a:p>
          <a:p>
            <a:pPr hangingPunct="0">
              <a:buNone/>
            </a:pPr>
            <a:r>
              <a:rPr lang="en-US" dirty="0" smtClean="0"/>
              <a:t>Fear impact is 10%, </a:t>
            </a:r>
          </a:p>
          <a:p>
            <a:pPr hangingPunct="0">
              <a:buNone/>
            </a:pPr>
            <a:r>
              <a:rPr lang="en-US" dirty="0" smtClean="0"/>
              <a:t>Greed spread is 5% </a:t>
            </a:r>
          </a:p>
          <a:p>
            <a:pPr hangingPunct="0">
              <a:buNone/>
            </a:pPr>
            <a:r>
              <a:rPr lang="en-US" dirty="0" smtClean="0"/>
              <a:t>Risk awareness frequency is 20</a:t>
            </a:r>
            <a:endParaRPr lang="pt-PT" dirty="0"/>
          </a:p>
        </p:txBody>
      </p:sp>
      <p:pic>
        <p:nvPicPr>
          <p:cNvPr id="22" name="Picture 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28800"/>
            <a:ext cx="36004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861048"/>
            <a:ext cx="36724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ontent Placeholder 20"/>
          <p:cNvSpPr txBox="1">
            <a:spLocks/>
          </p:cNvSpPr>
          <p:nvPr/>
        </p:nvSpPr>
        <p:spPr>
          <a:xfrm>
            <a:off x="4644008" y="3861048"/>
            <a:ext cx="40386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Greed is never removed.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risk aversion chance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fear impact 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greed spread 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Risk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awareness frequency is 20</a:t>
            </a: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13"/>
          <p:cNvSpPr txBox="1">
            <a:spLocks/>
          </p:cNvSpPr>
          <p:nvPr/>
        </p:nvSpPr>
        <p:spPr>
          <a:xfrm>
            <a:off x="3203848" y="6492875"/>
            <a:ext cx="302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Agent´s fear monitors the spread of greed in a social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187450" y="404664"/>
            <a:ext cx="7777038" cy="10129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Output Results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848872" cy="10129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Output Results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716016" y="3861048"/>
            <a:ext cx="4038600" cy="1972816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dirty="0" smtClean="0"/>
              <a:t>Greed removed </a:t>
            </a:r>
          </a:p>
          <a:p>
            <a:pPr hangingPunct="0">
              <a:buNone/>
            </a:pPr>
            <a:r>
              <a:rPr lang="en-US" dirty="0" smtClean="0"/>
              <a:t>No</a:t>
            </a:r>
            <a:r>
              <a:rPr lang="en-US" b="1" dirty="0" smtClean="0"/>
              <a:t> </a:t>
            </a:r>
            <a:r>
              <a:rPr lang="en-US" dirty="0" smtClean="0"/>
              <a:t>risk aversion chance</a:t>
            </a:r>
          </a:p>
          <a:p>
            <a:pPr hangingPunct="0">
              <a:buNone/>
            </a:pPr>
            <a:r>
              <a:rPr lang="en-US" dirty="0" smtClean="0"/>
              <a:t>Fear impact is 10%, </a:t>
            </a:r>
          </a:p>
          <a:p>
            <a:pPr hangingPunct="0">
              <a:buNone/>
            </a:pPr>
            <a:r>
              <a:rPr lang="en-US" dirty="0" smtClean="0"/>
              <a:t>Greed spread is 10% </a:t>
            </a:r>
          </a:p>
          <a:p>
            <a:pPr hangingPunct="0">
              <a:buNone/>
            </a:pPr>
            <a:r>
              <a:rPr lang="en-US" dirty="0" smtClean="0"/>
              <a:t>Risk awareness frequency is 1 </a:t>
            </a:r>
            <a:endParaRPr lang="pt-PT" sz="3600" dirty="0" smtClean="0"/>
          </a:p>
          <a:p>
            <a:pPr lvl="1">
              <a:buNone/>
            </a:pPr>
            <a:endParaRPr lang="pt-PT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12</a:t>
            </a:fld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Nuno Trindade </a:t>
              </a:r>
              <a:r>
                <a:rPr lang="pt-PT" dirty="0" err="1" smtClean="0"/>
                <a:t>Magessi</a:t>
              </a:r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1972816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dirty="0" smtClean="0"/>
              <a:t>Greed removed. </a:t>
            </a:r>
            <a:endParaRPr lang="pt-PT" dirty="0" smtClean="0"/>
          </a:p>
          <a:p>
            <a:pPr hangingPunct="0">
              <a:buNone/>
            </a:pPr>
            <a:r>
              <a:rPr lang="en-US" dirty="0" smtClean="0"/>
              <a:t>No risk aversion chance</a:t>
            </a:r>
          </a:p>
          <a:p>
            <a:pPr hangingPunct="0">
              <a:buNone/>
            </a:pPr>
            <a:r>
              <a:rPr lang="en-US" dirty="0" smtClean="0"/>
              <a:t>Fear impact is 5%, </a:t>
            </a:r>
          </a:p>
          <a:p>
            <a:pPr hangingPunct="0">
              <a:buNone/>
            </a:pPr>
            <a:r>
              <a:rPr lang="en-US" dirty="0" smtClean="0"/>
              <a:t>Greed spread is 10% </a:t>
            </a:r>
          </a:p>
          <a:p>
            <a:pPr hangingPunct="0">
              <a:buNone/>
            </a:pPr>
            <a:r>
              <a:rPr lang="en-US" dirty="0" smtClean="0"/>
              <a:t>Risk perception frequency is 1 </a:t>
            </a:r>
            <a:endParaRPr lang="pt-PT" dirty="0"/>
          </a:p>
        </p:txBody>
      </p:sp>
      <p:pic>
        <p:nvPicPr>
          <p:cNvPr id="19" name="Picture 1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28800"/>
            <a:ext cx="37444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933056"/>
            <a:ext cx="374441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ooter Placeholder 13"/>
          <p:cNvSpPr txBox="1">
            <a:spLocks/>
          </p:cNvSpPr>
          <p:nvPr/>
        </p:nvSpPr>
        <p:spPr>
          <a:xfrm>
            <a:off x="3203848" y="6492875"/>
            <a:ext cx="302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Agent´s fear monitors the spread of greed in a social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04856" cy="10129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Output Results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716016" y="3861048"/>
            <a:ext cx="4038600" cy="1972816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dirty="0" smtClean="0"/>
              <a:t>Greed removed. </a:t>
            </a:r>
          </a:p>
          <a:p>
            <a:pPr hangingPunct="0">
              <a:buNone/>
            </a:pPr>
            <a:r>
              <a:rPr lang="en-US" dirty="0" smtClean="0"/>
              <a:t>No risk aversion chance</a:t>
            </a:r>
          </a:p>
          <a:p>
            <a:pPr hangingPunct="0">
              <a:buNone/>
            </a:pPr>
            <a:r>
              <a:rPr lang="en-US" dirty="0" smtClean="0"/>
              <a:t>Fear impact is 1%, </a:t>
            </a:r>
          </a:p>
          <a:p>
            <a:pPr hangingPunct="0">
              <a:buNone/>
            </a:pPr>
            <a:r>
              <a:rPr lang="en-US" dirty="0" smtClean="0"/>
              <a:t>No greed spread </a:t>
            </a:r>
          </a:p>
          <a:p>
            <a:pPr hangingPunct="0">
              <a:buNone/>
            </a:pPr>
            <a:r>
              <a:rPr lang="en-US" dirty="0" smtClean="0"/>
              <a:t>Risk awareness frequency is 1</a:t>
            </a:r>
            <a:endParaRPr lang="pt-PT" sz="3600" dirty="0" smtClean="0"/>
          </a:p>
          <a:p>
            <a:pPr lvl="1">
              <a:buNone/>
            </a:pPr>
            <a:endParaRPr lang="pt-PT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13</a:t>
            </a:fld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Nuno Trindade </a:t>
              </a:r>
              <a:r>
                <a:rPr lang="pt-PT" dirty="0" err="1" smtClean="0"/>
                <a:t>Magessi</a:t>
              </a:r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1972816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dirty="0" smtClean="0"/>
              <a:t>Greed never removed. </a:t>
            </a:r>
            <a:endParaRPr lang="pt-PT" dirty="0" smtClean="0"/>
          </a:p>
          <a:p>
            <a:pPr hangingPunct="0">
              <a:buNone/>
            </a:pPr>
            <a:r>
              <a:rPr lang="en-US" dirty="0" smtClean="0"/>
              <a:t>Risk aversion chance is 100%</a:t>
            </a:r>
          </a:p>
          <a:p>
            <a:pPr hangingPunct="0">
              <a:buNone/>
            </a:pPr>
            <a:r>
              <a:rPr lang="en-US" dirty="0" smtClean="0"/>
              <a:t>No fear impact  </a:t>
            </a:r>
          </a:p>
          <a:p>
            <a:pPr hangingPunct="0">
              <a:buNone/>
            </a:pPr>
            <a:r>
              <a:rPr lang="en-US" dirty="0" smtClean="0"/>
              <a:t>Greed spread is 10% </a:t>
            </a:r>
          </a:p>
          <a:p>
            <a:pPr hangingPunct="0">
              <a:buNone/>
            </a:pPr>
            <a:r>
              <a:rPr lang="en-US" dirty="0" smtClean="0"/>
              <a:t>Risk awareness frequency is 1</a:t>
            </a:r>
            <a:endParaRPr lang="pt-PT" dirty="0"/>
          </a:p>
        </p:txBody>
      </p:sp>
      <p:sp>
        <p:nvSpPr>
          <p:cNvPr id="22" name="Footer Placeholder 13"/>
          <p:cNvSpPr txBox="1">
            <a:spLocks/>
          </p:cNvSpPr>
          <p:nvPr/>
        </p:nvSpPr>
        <p:spPr>
          <a:xfrm>
            <a:off x="3203848" y="6492875"/>
            <a:ext cx="302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Agent´s fear monitors the spread of greed in a social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28800"/>
            <a:ext cx="38164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717032"/>
            <a:ext cx="38164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704856" cy="41044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2800" b="1" dirty="0" smtClean="0"/>
              <a:t>Competition between fear and greed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dirty="0" smtClean="0"/>
              <a:t>Greed could remain forever in a social network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dirty="0" smtClean="0"/>
              <a:t>Fear is more important to monitor greed than awareness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dirty="0" smtClean="0"/>
              <a:t>Audits are important to stimulate fear and consequently minimizing tax evasion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smtClean="0"/>
              <a:t>Suggestion </a:t>
            </a:r>
            <a:r>
              <a:rPr lang="en-GB" sz="2800" b="1" dirty="0" smtClean="0"/>
              <a:t>to Tax Authority: Pooling taxpayers by their social network </a:t>
            </a:r>
            <a:endParaRPr lang="en-GB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14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PT" sz="3600" dirty="0" smtClean="0"/>
              <a:t> </a:t>
            </a:r>
            <a:r>
              <a:rPr lang="en-US" sz="3600" dirty="0" smtClean="0"/>
              <a:t>Fear and Greed in a Social Network</a:t>
            </a:r>
            <a:endParaRPr lang="en-US" sz="3600" dirty="0"/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15</a:t>
            </a:fld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ângulo 15"/>
          <p:cNvSpPr/>
          <p:nvPr/>
        </p:nvSpPr>
        <p:spPr>
          <a:xfrm>
            <a:off x="1403648" y="263691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“The only thing we have to fear is fear itself.” </a:t>
            </a:r>
          </a:p>
          <a:p>
            <a:r>
              <a:rPr lang="en-US" b="1" i="1" dirty="0" smtClean="0"/>
              <a:t>Franklin D. Roosevelt</a:t>
            </a:r>
            <a:endParaRPr lang="pt-PT" b="1" i="1" dirty="0"/>
          </a:p>
        </p:txBody>
      </p:sp>
      <p:sp>
        <p:nvSpPr>
          <p:cNvPr id="19" name="Rectângulo 18"/>
          <p:cNvSpPr/>
          <p:nvPr/>
        </p:nvSpPr>
        <p:spPr>
          <a:xfrm>
            <a:off x="1331640" y="3645024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“For greed all nature is too little.“</a:t>
            </a:r>
          </a:p>
          <a:p>
            <a:r>
              <a:rPr lang="en-US" b="1" i="1" dirty="0" err="1" smtClean="0"/>
              <a:t>Lucius</a:t>
            </a:r>
            <a:r>
              <a:rPr lang="en-US" b="1" i="1" dirty="0" smtClean="0"/>
              <a:t> </a:t>
            </a:r>
            <a:r>
              <a:rPr lang="en-US" b="1" i="1" dirty="0" err="1" smtClean="0"/>
              <a:t>Annaeus</a:t>
            </a:r>
            <a:r>
              <a:rPr lang="en-US" b="1" i="1" dirty="0" smtClean="0"/>
              <a:t> Seneca</a:t>
            </a:r>
            <a:endParaRPr lang="en-US" b="1" i="1" dirty="0"/>
          </a:p>
        </p:txBody>
      </p:sp>
      <p:sp>
        <p:nvSpPr>
          <p:cNvPr id="20" name="Rectângulo 19"/>
          <p:cNvSpPr/>
          <p:nvPr/>
        </p:nvSpPr>
        <p:spPr>
          <a:xfrm>
            <a:off x="1403648" y="1916832"/>
            <a:ext cx="71287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THANKS FOR YOUR ATTENTION</a:t>
            </a:r>
            <a:endParaRPr lang="en-US" dirty="0"/>
          </a:p>
        </p:txBody>
      </p:sp>
      <p:sp>
        <p:nvSpPr>
          <p:cNvPr id="21" name="Rectângulo 20"/>
          <p:cNvSpPr/>
          <p:nvPr/>
        </p:nvSpPr>
        <p:spPr>
          <a:xfrm>
            <a:off x="1403648" y="4797152"/>
            <a:ext cx="71287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 - ISSUES - SUGGESTIONS</a:t>
            </a:r>
            <a:endParaRPr lang="en-US" dirty="0"/>
          </a:p>
        </p:txBody>
      </p:sp>
      <p:sp>
        <p:nvSpPr>
          <p:cNvPr id="2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575" y="6492875"/>
            <a:ext cx="3024188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7704856" cy="367240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Introduction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Social Interaction on tax evasion: review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Fear and greed working on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Greed fear interaction model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Results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Conclusions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2</a:t>
            </a:fld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575" y="6492875"/>
            <a:ext cx="3024188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7704856" cy="367240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 How does fear interacts with greed under imitation in a social network?</a:t>
            </a:r>
          </a:p>
          <a:p>
            <a:pPr algn="l">
              <a:buFont typeface="Wingdings" pitchFamily="2" charset="2"/>
              <a:buChar char="q"/>
            </a:pPr>
            <a:endParaRPr lang="en-US" sz="28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What it is more important to monitor greed? Fear impact or greed awareness?</a:t>
            </a:r>
          </a:p>
          <a:p>
            <a:pPr algn="l">
              <a:buFont typeface="Wingdings" pitchFamily="2" charset="2"/>
              <a:buChar char="q"/>
            </a:pPr>
            <a:endParaRPr lang="en-US" sz="28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/>
              <a:t>Why not to study this in a tax evasion context?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3</a:t>
            </a:fld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575" y="6492875"/>
            <a:ext cx="295275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Social Interaction on tax evasion: Review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704856" cy="41044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11100" b="1" dirty="0" smtClean="0"/>
              <a:t>Imitative behaviour in tax evasion </a:t>
            </a:r>
            <a:r>
              <a:rPr lang="en-GB" sz="11100" b="1" i="1" dirty="0" err="1" smtClean="0">
                <a:solidFill>
                  <a:srgbClr val="C00000"/>
                </a:solidFill>
              </a:rPr>
              <a:t>Mittone</a:t>
            </a:r>
            <a:r>
              <a:rPr lang="en-GB" sz="11100" b="1" i="1" dirty="0" smtClean="0">
                <a:solidFill>
                  <a:srgbClr val="C00000"/>
                </a:solidFill>
              </a:rPr>
              <a:t> et al. (2000)</a:t>
            </a:r>
            <a:endParaRPr lang="en-GB" sz="11100" b="1" dirty="0" smtClean="0"/>
          </a:p>
          <a:p>
            <a:pPr algn="l">
              <a:buFont typeface="Wingdings" pitchFamily="2" charset="2"/>
              <a:buChar char="q"/>
            </a:pPr>
            <a:r>
              <a:rPr lang="en-GB" sz="11100" b="1" dirty="0" smtClean="0"/>
              <a:t>Compliance with social behaviour of </a:t>
            </a:r>
            <a:r>
              <a:rPr lang="en-GB" sz="11100" b="1" i="1" dirty="0" smtClean="0"/>
              <a:t>agents  </a:t>
            </a:r>
            <a:r>
              <a:rPr lang="en-GB" sz="11100" b="1" i="1" dirty="0" smtClean="0">
                <a:solidFill>
                  <a:srgbClr val="C00000"/>
                </a:solidFill>
              </a:rPr>
              <a:t>Davis et al. (2003) </a:t>
            </a:r>
            <a:endParaRPr lang="en-GB" sz="11100" b="1" i="1" dirty="0" smtClean="0"/>
          </a:p>
          <a:p>
            <a:pPr algn="l">
              <a:buFont typeface="Wingdings" pitchFamily="2" charset="2"/>
              <a:buChar char="q"/>
            </a:pPr>
            <a:r>
              <a:rPr lang="en-GB" sz="11100" b="1" dirty="0" smtClean="0"/>
              <a:t>EC* series includes imitation   </a:t>
            </a:r>
            <a:r>
              <a:rPr lang="en-GB" sz="11100" b="1" i="1" dirty="0" err="1" smtClean="0">
                <a:solidFill>
                  <a:srgbClr val="C00000"/>
                </a:solidFill>
              </a:rPr>
              <a:t>Antunes</a:t>
            </a:r>
            <a:r>
              <a:rPr lang="en-GB" sz="11100" b="1" i="1" dirty="0" smtClean="0">
                <a:solidFill>
                  <a:srgbClr val="C00000"/>
                </a:solidFill>
              </a:rPr>
              <a:t> et al. (2006)</a:t>
            </a:r>
          </a:p>
          <a:p>
            <a:pPr algn="l">
              <a:buFont typeface="Wingdings" pitchFamily="2" charset="2"/>
              <a:buChar char="q"/>
            </a:pPr>
            <a:r>
              <a:rPr lang="en-GB" sz="11100" b="1" dirty="0" smtClean="0"/>
              <a:t>NACS Model </a:t>
            </a:r>
            <a:r>
              <a:rPr lang="en-GB" sz="11100" b="1" i="1" dirty="0" err="1" smtClean="0">
                <a:solidFill>
                  <a:srgbClr val="C00000"/>
                </a:solidFill>
              </a:rPr>
              <a:t>Korobow</a:t>
            </a:r>
            <a:r>
              <a:rPr lang="en-GB" sz="11100" b="1" i="1" dirty="0" smtClean="0">
                <a:solidFill>
                  <a:srgbClr val="C00000"/>
                </a:solidFill>
              </a:rPr>
              <a:t> et al. (2007) </a:t>
            </a:r>
          </a:p>
          <a:p>
            <a:pPr algn="l">
              <a:buFont typeface="Wingdings" pitchFamily="2" charset="2"/>
              <a:buChar char="q"/>
            </a:pPr>
            <a:r>
              <a:rPr lang="en-GB" sz="11100" b="1" dirty="0" smtClean="0"/>
              <a:t>TAXSIM Model </a:t>
            </a:r>
            <a:r>
              <a:rPr lang="en-GB" sz="11100" b="1" i="1" dirty="0" err="1" smtClean="0">
                <a:solidFill>
                  <a:srgbClr val="C00000"/>
                </a:solidFill>
              </a:rPr>
              <a:t>Szabo</a:t>
            </a:r>
            <a:r>
              <a:rPr lang="en-GB" sz="11100" b="1" i="1" dirty="0" smtClean="0">
                <a:solidFill>
                  <a:srgbClr val="C00000"/>
                </a:solidFill>
              </a:rPr>
              <a:t> et al. (2008) </a:t>
            </a:r>
          </a:p>
          <a:p>
            <a:pPr algn="l">
              <a:buFont typeface="Wingdings" pitchFamily="2" charset="2"/>
              <a:buChar char="q"/>
            </a:pPr>
            <a:r>
              <a:rPr lang="en-GB" sz="11100" b="1" dirty="0" err="1" smtClean="0"/>
              <a:t>Ising</a:t>
            </a:r>
            <a:r>
              <a:rPr lang="en-GB" sz="11100" b="1" dirty="0" smtClean="0"/>
              <a:t> Model </a:t>
            </a:r>
            <a:r>
              <a:rPr lang="en-GB" sz="11100" b="1" i="1" dirty="0" err="1" smtClean="0">
                <a:solidFill>
                  <a:srgbClr val="C00000"/>
                </a:solidFill>
              </a:rPr>
              <a:t>Zaklan</a:t>
            </a:r>
            <a:r>
              <a:rPr lang="en-GB" sz="11100" b="1" i="1" dirty="0" smtClean="0">
                <a:solidFill>
                  <a:srgbClr val="C00000"/>
                </a:solidFill>
              </a:rPr>
              <a:t> et al. (2009) </a:t>
            </a:r>
          </a:p>
          <a:p>
            <a:pPr algn="l">
              <a:buFont typeface="Wingdings" pitchFamily="2" charset="2"/>
              <a:buChar char="q"/>
            </a:pPr>
            <a:endParaRPr lang="pt-PT" sz="2800" b="1" dirty="0" smtClean="0"/>
          </a:p>
          <a:p>
            <a:pPr algn="l"/>
            <a:r>
              <a:rPr lang="pt-PT" sz="2800" b="1" dirty="0" smtClean="0"/>
              <a:t> </a:t>
            </a:r>
            <a:endParaRPr lang="pt-PT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4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Fear working on</a:t>
            </a:r>
            <a:endParaRPr lang="en-US" sz="3600" dirty="0"/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5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Diagram 23"/>
          <p:cNvGraphicFramePr/>
          <p:nvPr/>
        </p:nvGraphicFramePr>
        <p:xfrm>
          <a:off x="1187624" y="1772816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What is greed?</a:t>
            </a:r>
            <a:endParaRPr lang="en-US" sz="3600" dirty="0"/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6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Diagram 23"/>
          <p:cNvGraphicFramePr/>
          <p:nvPr/>
        </p:nvGraphicFramePr>
        <p:xfrm>
          <a:off x="1187624" y="1772816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10129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Greed-Fear Interaction Model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Each node represents a taxpayer</a:t>
            </a:r>
          </a:p>
          <a:p>
            <a:r>
              <a:rPr lang="en-GB" dirty="0" smtClean="0"/>
              <a:t>Each taxpayer could be:</a:t>
            </a:r>
          </a:p>
          <a:p>
            <a:pPr lvl="1"/>
            <a:r>
              <a:rPr lang="en-GB" dirty="0" smtClean="0"/>
              <a:t>Susceptible (green);</a:t>
            </a:r>
          </a:p>
          <a:p>
            <a:pPr lvl="1"/>
            <a:r>
              <a:rPr lang="en-GB" dirty="0" smtClean="0"/>
              <a:t>Greedy (red);</a:t>
            </a:r>
          </a:p>
          <a:p>
            <a:pPr lvl="1"/>
            <a:r>
              <a:rPr lang="en-GB" dirty="0" smtClean="0"/>
              <a:t>Resistant (gray);</a:t>
            </a:r>
          </a:p>
          <a:p>
            <a:r>
              <a:rPr lang="en-GB" dirty="0" smtClean="0"/>
              <a:t>Each greedy attempts to persuade neighbours</a:t>
            </a:r>
          </a:p>
          <a:p>
            <a:endParaRPr lang="pt-PT" dirty="0" smtClean="0"/>
          </a:p>
          <a:p>
            <a:pPr lvl="1">
              <a:buNone/>
            </a:pPr>
            <a:endParaRPr lang="pt-PT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7</a:t>
            </a:fld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Nuno Trindade </a:t>
              </a:r>
              <a:r>
                <a:rPr lang="pt-PT" dirty="0" err="1" smtClean="0"/>
                <a:t>Magessi</a:t>
              </a:r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119" y="1628800"/>
            <a:ext cx="425368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Footer Placeholder 13"/>
          <p:cNvSpPr txBox="1">
            <a:spLocks/>
          </p:cNvSpPr>
          <p:nvPr/>
        </p:nvSpPr>
        <p:spPr>
          <a:xfrm>
            <a:off x="3203848" y="6492875"/>
            <a:ext cx="302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Agent´s fear monitors the spread of greed in a social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04856" cy="101297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Greed-Fear Interaction Model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Susceptible taxpayers will imitate according a probability;</a:t>
            </a:r>
          </a:p>
          <a:p>
            <a:r>
              <a:rPr lang="en-GB" dirty="0" smtClean="0"/>
              <a:t>Resistant have fear and not imitate greedy taxpayer;</a:t>
            </a:r>
          </a:p>
          <a:p>
            <a:r>
              <a:rPr lang="en-GB" dirty="0" smtClean="0"/>
              <a:t>Greedy taxpayers are not always aware of greed.</a:t>
            </a:r>
          </a:p>
          <a:p>
            <a:r>
              <a:rPr lang="en-GB" dirty="0" smtClean="0"/>
              <a:t>When a taxpayer is audited, fear is stimulated</a:t>
            </a:r>
          </a:p>
          <a:p>
            <a:pPr lvl="1">
              <a:buNone/>
            </a:pPr>
            <a:endParaRPr lang="pt-PT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8</a:t>
            </a:fld>
            <a:endParaRPr lang="pt-PT" sz="1600" dirty="0">
              <a:solidFill>
                <a:schemeClr val="bg1"/>
              </a:solidFill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Nuno Trindade </a:t>
              </a:r>
              <a:r>
                <a:rPr lang="pt-PT" dirty="0" err="1" smtClean="0"/>
                <a:t>Magessi</a:t>
              </a:r>
              <a:endParaRPr lang="pt-PT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8" y="1770856"/>
            <a:ext cx="4252912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Footer Placeholder 13"/>
          <p:cNvSpPr txBox="1">
            <a:spLocks/>
          </p:cNvSpPr>
          <p:nvPr/>
        </p:nvSpPr>
        <p:spPr>
          <a:xfrm>
            <a:off x="3203848" y="6492875"/>
            <a:ext cx="302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Agent´s fear monitors the spread of greed in a social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0801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Model Parameters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704856" cy="41044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Greed Spread Chance </a:t>
            </a:r>
            <a:r>
              <a:rPr lang="en-GB" sz="2800" b="1" dirty="0" smtClean="0"/>
              <a:t>is probability of imitation by susceptible taxpayers</a:t>
            </a:r>
            <a:endParaRPr lang="en-GB" sz="2400" b="1" dirty="0" smtClean="0"/>
          </a:p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Risk perception (awareness) frequency </a:t>
            </a:r>
            <a:r>
              <a:rPr lang="en-GB" sz="2800" b="1" dirty="0" smtClean="0"/>
              <a:t>is the frequency of each greedy taxpayer become aware of his greed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Fear impact </a:t>
            </a:r>
            <a:r>
              <a:rPr lang="en-GB" sz="2800" b="1" dirty="0" smtClean="0"/>
              <a:t>it is the probability of greed disappear in a short period of time</a:t>
            </a:r>
          </a:p>
          <a:p>
            <a:pPr algn="l">
              <a:buFont typeface="Wingdings" pitchFamily="2" charset="2"/>
              <a:buChar char="q"/>
            </a:pPr>
            <a:r>
              <a:rPr lang="en-GB" sz="2800" b="1" u="sng" dirty="0" smtClean="0">
                <a:solidFill>
                  <a:srgbClr val="C00000"/>
                </a:solidFill>
              </a:rPr>
              <a:t>Risk averse chance</a:t>
            </a:r>
            <a:r>
              <a:rPr lang="en-GB" sz="2800" b="1" dirty="0" smtClean="0"/>
              <a:t> is the probability of being resistant in new interactions given the fear impact</a:t>
            </a:r>
          </a:p>
          <a:p>
            <a:pPr algn="l">
              <a:buFont typeface="Wingdings" pitchFamily="2" charset="2"/>
              <a:buChar char="q"/>
            </a:pPr>
            <a:endParaRPr lang="pt-PT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260648"/>
            <a:chOff x="0" y="0"/>
            <a:chExt cx="9144000" cy="2606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381328"/>
            <a:ext cx="9144000" cy="476672"/>
            <a:chOff x="0" y="0"/>
            <a:chExt cx="9144000" cy="26064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131840" cy="26064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0"/>
              <a:ext cx="3024336" cy="26064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0"/>
              <a:ext cx="2843808" cy="26064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13/12/2013</a:t>
              </a:r>
              <a:endParaRPr lang="pt-PT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376264" cy="365125"/>
          </a:xfrm>
        </p:spPr>
        <p:txBody>
          <a:bodyPr/>
          <a:lstStyle/>
          <a:p>
            <a:r>
              <a:rPr lang="pt-PT" sz="1600" dirty="0" smtClean="0">
                <a:solidFill>
                  <a:schemeClr val="bg1"/>
                </a:solidFill>
              </a:rPr>
              <a:t>Nuno Trindade </a:t>
            </a:r>
            <a:r>
              <a:rPr lang="pt-PT" sz="1600" dirty="0" err="1" smtClean="0">
                <a:solidFill>
                  <a:schemeClr val="bg1"/>
                </a:solidFill>
              </a:rPr>
              <a:t>Magessi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621432" cy="365125"/>
          </a:xfrm>
        </p:spPr>
        <p:txBody>
          <a:bodyPr/>
          <a:lstStyle/>
          <a:p>
            <a:fld id="{B168933E-7C42-4E32-9142-301E9FB5391B}" type="slidenum">
              <a:rPr lang="pt-PT" sz="1600" smtClean="0">
                <a:solidFill>
                  <a:schemeClr val="bg1"/>
                </a:solidFill>
              </a:rPr>
              <a:pPr/>
              <a:t>9</a:t>
            </a:fld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3024336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Agent´s fear monitors the spread of greed in a social network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1058201" cy="99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</TotalTime>
  <Words>983</Words>
  <Application>Microsoft Office PowerPoint</Application>
  <PresentationFormat>Apresentação no Ecrã (4:3)</PresentationFormat>
  <Paragraphs>215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Office Theme</vt:lpstr>
      <vt:lpstr>Agent’s fear monitors the spread of greed in a social network</vt:lpstr>
      <vt:lpstr>Summary</vt:lpstr>
      <vt:lpstr>Introduction</vt:lpstr>
      <vt:lpstr>Social Interaction on tax evasion: Review</vt:lpstr>
      <vt:lpstr>Fear working on</vt:lpstr>
      <vt:lpstr>What is greed?</vt:lpstr>
      <vt:lpstr>Greed-Fear Interaction Model</vt:lpstr>
      <vt:lpstr>Greed-Fear Interaction Model</vt:lpstr>
      <vt:lpstr>Model Parameters</vt:lpstr>
      <vt:lpstr>Model Conditions</vt:lpstr>
      <vt:lpstr>Output Results</vt:lpstr>
      <vt:lpstr>Output Results</vt:lpstr>
      <vt:lpstr>Output Results</vt:lpstr>
      <vt:lpstr>Conclusions</vt:lpstr>
      <vt:lpstr> Fear and Greed in a Social Network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NTMagessi</dc:creator>
  <cp:lastModifiedBy>Windows User</cp:lastModifiedBy>
  <cp:revision>383</cp:revision>
  <dcterms:created xsi:type="dcterms:W3CDTF">2013-04-17T12:36:35Z</dcterms:created>
  <dcterms:modified xsi:type="dcterms:W3CDTF">2013-12-13T13:19:03Z</dcterms:modified>
</cp:coreProperties>
</file>