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73" r:id="rId2"/>
    <p:sldId id="464" r:id="rId3"/>
    <p:sldId id="557" r:id="rId4"/>
    <p:sldId id="584" r:id="rId5"/>
    <p:sldId id="586" r:id="rId6"/>
    <p:sldId id="577" r:id="rId7"/>
    <p:sldId id="595" r:id="rId8"/>
    <p:sldId id="588" r:id="rId9"/>
    <p:sldId id="596" r:id="rId10"/>
    <p:sldId id="591" r:id="rId11"/>
    <p:sldId id="599" r:id="rId12"/>
    <p:sldId id="597" r:id="rId13"/>
    <p:sldId id="594" r:id="rId14"/>
    <p:sldId id="607" r:id="rId15"/>
    <p:sldId id="604" r:id="rId16"/>
    <p:sldId id="589" r:id="rId17"/>
    <p:sldId id="608" r:id="rId18"/>
    <p:sldId id="593" r:id="rId19"/>
    <p:sldId id="600" r:id="rId20"/>
    <p:sldId id="609" r:id="rId21"/>
    <p:sldId id="592" r:id="rId22"/>
    <p:sldId id="598" r:id="rId23"/>
    <p:sldId id="602" r:id="rId24"/>
    <p:sldId id="601" r:id="rId25"/>
    <p:sldId id="564" r:id="rId26"/>
    <p:sldId id="585" r:id="rId27"/>
    <p:sldId id="610" r:id="rId28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B03"/>
    <a:srgbClr val="695B5A"/>
    <a:srgbClr val="27C71F"/>
    <a:srgbClr val="66E660"/>
    <a:srgbClr val="FFCC66"/>
    <a:srgbClr val="CC00CC"/>
    <a:srgbClr val="AEA6A4"/>
    <a:srgbClr val="2A08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62" autoAdjust="0"/>
    <p:restoredTop sz="99560" autoAdjust="0"/>
  </p:normalViewPr>
  <p:slideViewPr>
    <p:cSldViewPr>
      <p:cViewPr>
        <p:scale>
          <a:sx n="66" d="100"/>
          <a:sy n="66" d="100"/>
        </p:scale>
        <p:origin x="-246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18" y="-102"/>
      </p:cViewPr>
      <p:guideLst>
        <p:guide orient="horz" pos="3111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3.wmf"/><Relationship Id="rId7" Type="http://schemas.openxmlformats.org/officeDocument/2006/relationships/image" Target="../media/image21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D203AD-C080-4236-9BE0-357E0965EE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3861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B493B9-1F6D-43EA-8889-C52B3D803C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39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2CE15-A622-4995-B858-268D8F5C385E}" type="slidenum">
              <a:rPr lang="fr-FR" smtClean="0"/>
              <a:pPr>
                <a:defRPr/>
              </a:pPr>
              <a:t>0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2CE15-A622-4995-B858-268D8F5C385E}" type="slidenum">
              <a:rPr lang="fr-FR" smtClean="0"/>
              <a:pPr>
                <a:defRPr/>
              </a:pPr>
              <a:t>25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2071688"/>
            <a:ext cx="5459413" cy="15684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892550"/>
            <a:ext cx="5461000" cy="1690688"/>
          </a:xfrm>
        </p:spPr>
        <p:txBody>
          <a:bodyPr/>
          <a:lstStyle>
            <a:lvl1pPr marL="0" indent="0">
              <a:buFont typeface="Wingdings 2" pitchFamily="18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429000" y="6132513"/>
            <a:ext cx="2286000" cy="344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Florian </a:t>
            </a:r>
            <a:r>
              <a:rPr lang="fr-FR" err="1"/>
              <a:t>Pecune</a:t>
            </a:r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</a:t>
            </a:r>
            <a:fld id="{5F9EC20E-78F1-44D4-9E5A-06823D2D3F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8600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17663"/>
            <a:ext cx="767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453188"/>
            <a:ext cx="4216400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Florian </a:t>
            </a:r>
            <a:r>
              <a:rPr lang="fr-FR" err="1"/>
              <a:t>Pecune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1027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DC7C5BAD-AA37-4B19-AB95-44AEE7B17A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00188" y="6453188"/>
            <a:ext cx="247967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200" b="1" dirty="0">
                <a:solidFill>
                  <a:schemeClr val="tx2"/>
                </a:solidFill>
                <a:cs typeface="+mn-cs"/>
              </a:rPr>
              <a:t>GRETA – TSI / MM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18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728663" indent="-185738" algn="l" rtl="0" eaLnBrk="0" fontAlgn="base" hangingPunct="0">
        <a:spcBef>
          <a:spcPct val="80000"/>
        </a:spcBef>
        <a:spcAft>
          <a:spcPct val="0"/>
        </a:spcAft>
        <a:buClr>
          <a:schemeClr val="bg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3pPr>
      <a:lvl4pPr marL="11477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66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240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4812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9384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3956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492375"/>
            <a:ext cx="8748712" cy="1568450"/>
          </a:xfrm>
        </p:spPr>
        <p:txBody>
          <a:bodyPr/>
          <a:lstStyle/>
          <a:p>
            <a:pPr algn="ctr"/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en-US" sz="3600" dirty="0" smtClean="0">
                <a:latin typeface="Cambria" pitchFamily="18" charset="0"/>
              </a:rPr>
              <a:t>A Formal Model of Social Relations for Artificial </a:t>
            </a:r>
            <a:r>
              <a:rPr lang="fr-FR" sz="3600" dirty="0" smtClean="0">
                <a:latin typeface="Cambria" pitchFamily="18" charset="0"/>
              </a:rPr>
              <a:t>Companions</a:t>
            </a:r>
            <a:endParaRPr lang="en-US" sz="3600" b="0" i="1" dirty="0" smtClean="0">
              <a:latin typeface="Cambr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941888"/>
            <a:ext cx="8785225" cy="790575"/>
          </a:xfrm>
        </p:spPr>
        <p:txBody>
          <a:bodyPr/>
          <a:lstStyle/>
          <a:p>
            <a:pPr algn="ctr" eaLnBrk="1" hangingPunct="1"/>
            <a:r>
              <a:rPr lang="fr-FR" sz="2000" dirty="0" smtClean="0"/>
              <a:t>Florian PECUNE</a:t>
            </a:r>
            <a:r>
              <a:rPr lang="fr-FR" sz="2000" b="0" dirty="0" smtClean="0"/>
              <a:t> – Magalie OCHS – Catherine PELACHAUD</a:t>
            </a:r>
          </a:p>
          <a:p>
            <a:pPr algn="ctr" eaLnBrk="1" hangingPunct="1"/>
            <a:r>
              <a:rPr lang="fr-FR" sz="2000" b="0" dirty="0" smtClean="0"/>
              <a:t>CNRS – LTCI, Télécom </a:t>
            </a:r>
            <a:r>
              <a:rPr lang="fr-FR" sz="2000" b="0" dirty="0" err="1" smtClean="0"/>
              <a:t>Paristech</a:t>
            </a:r>
            <a:endParaRPr lang="fr-FR" sz="2000" b="0" dirty="0" smtClean="0"/>
          </a:p>
        </p:txBody>
      </p:sp>
      <p:pic>
        <p:nvPicPr>
          <p:cNvPr id="4100" name="Picture 2" descr="http://www.ism.u-bordeaux1.fr/IMG/jpg/Cnrs-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765175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Dominance – The dependence value (1/2)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7" name="Ellipse 22"/>
          <p:cNvSpPr/>
          <p:nvPr/>
        </p:nvSpPr>
        <p:spPr>
          <a:xfrm>
            <a:off x="900733" y="2061295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2" name="ZoneTexte 31"/>
          <p:cNvSpPr txBox="1">
            <a:spLocks noChangeArrowheads="1"/>
          </p:cNvSpPr>
          <p:nvPr/>
        </p:nvSpPr>
        <p:spPr bwMode="auto">
          <a:xfrm>
            <a:off x="1043608" y="1916832"/>
            <a:ext cx="46682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Importance accorded by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to the </a:t>
            </a:r>
            <a:r>
              <a:rPr lang="en-US" sz="1400" b="1" u="sng" dirty="0" smtClean="0"/>
              <a:t>success</a:t>
            </a:r>
            <a:r>
              <a:rPr lang="en-US" sz="1400" dirty="0" smtClean="0"/>
              <a:t> of an intention </a:t>
            </a:r>
            <a:endParaRPr lang="en-US" sz="800" i="1" dirty="0"/>
          </a:p>
        </p:txBody>
      </p:sp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6372200" y="1916832"/>
          <a:ext cx="2044452" cy="368264"/>
        </p:xfrm>
        <a:graphic>
          <a:graphicData uri="http://schemas.openxmlformats.org/presentationml/2006/ole">
            <p:oleObj spid="_x0000_s18531" name="Équation" r:id="rId3" imgW="1270000" imgH="228600" progId="Equation.3">
              <p:embed/>
            </p:oleObj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6372200" y="2348880"/>
          <a:ext cx="1968252" cy="365793"/>
        </p:xfrm>
        <a:graphic>
          <a:graphicData uri="http://schemas.openxmlformats.org/presentationml/2006/ole">
            <p:oleObj spid="_x0000_s18532" name="Équation" r:id="rId4" imgW="1231366" imgH="228501" progId="Equation.3">
              <p:embed/>
            </p:oleObj>
          </a:graphicData>
        </a:graphic>
      </p:graphicFrame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755650" y="1413446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Dependence influenced by the importance accorded to intentions…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313" y="1484883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508104" y="1916832"/>
          <a:ext cx="144463" cy="274638"/>
        </p:xfrm>
        <a:graphic>
          <a:graphicData uri="http://schemas.openxmlformats.org/presentationml/2006/ole">
            <p:oleObj spid="_x0000_s18533" name="Équation" r:id="rId5" imgW="126835" imgH="202936" progId="Equation.3">
              <p:embed/>
            </p:oleObj>
          </a:graphicData>
        </a:graphic>
      </p:graphicFrame>
      <p:sp>
        <p:nvSpPr>
          <p:cNvPr id="26" name="Ellipse 22"/>
          <p:cNvSpPr/>
          <p:nvPr/>
        </p:nvSpPr>
        <p:spPr>
          <a:xfrm>
            <a:off x="900733" y="2493343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7" name="ZoneTexte 31"/>
          <p:cNvSpPr txBox="1">
            <a:spLocks noChangeArrowheads="1"/>
          </p:cNvSpPr>
          <p:nvPr/>
        </p:nvSpPr>
        <p:spPr bwMode="auto">
          <a:xfrm>
            <a:off x="1043608" y="2348880"/>
            <a:ext cx="4876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Importance accorded by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to the </a:t>
            </a:r>
            <a:r>
              <a:rPr lang="en-US" sz="1400" b="1" u="sng" dirty="0" smtClean="0"/>
              <a:t>non failure</a:t>
            </a:r>
            <a:r>
              <a:rPr lang="en-US" sz="1400" dirty="0" smtClean="0"/>
              <a:t> of an intention </a:t>
            </a:r>
            <a:endParaRPr lang="en-US" sz="800" i="1" dirty="0"/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5724128" y="2348880"/>
          <a:ext cx="144463" cy="274638"/>
        </p:xfrm>
        <a:graphic>
          <a:graphicData uri="http://schemas.openxmlformats.org/presentationml/2006/ole">
            <p:oleObj spid="_x0000_s18534" name="Équation" r:id="rId6" imgW="126835" imgH="202936" progId="Equation.3">
              <p:embed/>
            </p:oleObj>
          </a:graphicData>
        </a:graphic>
      </p:graphicFrame>
      <p:sp>
        <p:nvSpPr>
          <p:cNvPr id="29" name="Espace réservé du contenu 2"/>
          <p:cNvSpPr txBox="1">
            <a:spLocks/>
          </p:cNvSpPr>
          <p:nvPr/>
        </p:nvSpPr>
        <p:spPr bwMode="auto">
          <a:xfrm>
            <a:off x="827584" y="4365104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… and the number of potential helpers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247" y="4508549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2267744" y="5229200"/>
          <a:ext cx="4174952" cy="383000"/>
        </p:xfrm>
        <a:graphic>
          <a:graphicData uri="http://schemas.openxmlformats.org/presentationml/2006/ole">
            <p:oleObj spid="_x0000_s18535" name="Équation" r:id="rId7" imgW="2768600" imgH="254000" progId="Equation.3">
              <p:embed/>
            </p:oleObj>
          </a:graphicData>
        </a:graphic>
      </p:graphicFrame>
      <p:sp>
        <p:nvSpPr>
          <p:cNvPr id="32" name="Ellipse 22"/>
          <p:cNvSpPr/>
          <p:nvPr/>
        </p:nvSpPr>
        <p:spPr>
          <a:xfrm>
            <a:off x="827584" y="5013176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3" name="ZoneTexte 31"/>
          <p:cNvSpPr txBox="1">
            <a:spLocks noChangeArrowheads="1"/>
          </p:cNvSpPr>
          <p:nvPr/>
        </p:nvSpPr>
        <p:spPr bwMode="auto">
          <a:xfrm>
            <a:off x="971600" y="4869160"/>
            <a:ext cx="5844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Number of agents susceptible to have a positive impact on the intention </a:t>
            </a:r>
            <a:endParaRPr lang="en-US" sz="800" i="1" dirty="0"/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6732240" y="4869160"/>
          <a:ext cx="144463" cy="274638"/>
        </p:xfrm>
        <a:graphic>
          <a:graphicData uri="http://schemas.openxmlformats.org/presentationml/2006/ole">
            <p:oleObj spid="_x0000_s18536" name="Équation" r:id="rId8" imgW="126835" imgH="202936" progId="Equation.3">
              <p:embed/>
            </p:oleObj>
          </a:graphicData>
        </a:graphic>
      </p:graphicFrame>
      <p:sp>
        <p:nvSpPr>
          <p:cNvPr id="37" name="ZoneTexte 31"/>
          <p:cNvSpPr txBox="1">
            <a:spLocks noChangeArrowheads="1"/>
          </p:cNvSpPr>
          <p:nvPr/>
        </p:nvSpPr>
        <p:spPr bwMode="auto">
          <a:xfrm>
            <a:off x="971600" y="5733256"/>
            <a:ext cx="55835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The number of potential threatening agents is not taken into account </a:t>
            </a:r>
            <a:endParaRPr lang="en-US" sz="800" i="1" dirty="0"/>
          </a:p>
        </p:txBody>
      </p:sp>
      <p:sp>
        <p:nvSpPr>
          <p:cNvPr id="39" name="Ellipse 22"/>
          <p:cNvSpPr/>
          <p:nvPr/>
        </p:nvSpPr>
        <p:spPr>
          <a:xfrm>
            <a:off x="827584" y="5877272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356992"/>
            <a:ext cx="434880" cy="46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43"/>
          <p:cNvSpPr txBox="1"/>
          <p:nvPr/>
        </p:nvSpPr>
        <p:spPr>
          <a:xfrm>
            <a:off x="742372" y="3828721"/>
            <a:ext cx="659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i="1" dirty="0" smtClean="0"/>
              <a:t>Agent A</a:t>
            </a:r>
            <a:endParaRPr lang="fr-FR" sz="800" i="1" dirty="0"/>
          </a:p>
        </p:txBody>
      </p:sp>
      <p:sp>
        <p:nvSpPr>
          <p:cNvPr id="45" name="Rectangle à coins arrondis 44"/>
          <p:cNvSpPr/>
          <p:nvPr/>
        </p:nvSpPr>
        <p:spPr>
          <a:xfrm>
            <a:off x="1252607" y="2981222"/>
            <a:ext cx="1519193" cy="459275"/>
          </a:xfrm>
          <a:prstGeom prst="wedgeRoundRectCallout">
            <a:avLst>
              <a:gd name="adj1" fmla="val -53862"/>
              <a:gd name="adj2" fmla="val 83871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ZoneTexte 31"/>
          <p:cNvSpPr txBox="1">
            <a:spLocks noChangeArrowheads="1"/>
          </p:cNvSpPr>
          <p:nvPr/>
        </p:nvSpPr>
        <p:spPr bwMode="auto">
          <a:xfrm>
            <a:off x="1259632" y="2996952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It is normal to be </a:t>
            </a:r>
          </a:p>
          <a:p>
            <a:r>
              <a:rPr lang="en-US" sz="1000" i="1" dirty="0" smtClean="0">
                <a:latin typeface="Cambria" pitchFamily="18" charset="0"/>
              </a:rPr>
              <a:t>understood by the user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547664" y="3573016"/>
            <a:ext cx="2691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1"/>
                </a:solidFill>
                <a:latin typeface="Cambria" pitchFamily="18" charset="0"/>
              </a:rPr>
              <a:t>Low importance of success</a:t>
            </a:r>
            <a:endParaRPr lang="fr-FR" sz="16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3356992"/>
            <a:ext cx="434880" cy="46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ZoneTexte 51"/>
          <p:cNvSpPr txBox="1"/>
          <p:nvPr/>
        </p:nvSpPr>
        <p:spPr>
          <a:xfrm>
            <a:off x="4990844" y="3828721"/>
            <a:ext cx="659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i="1" dirty="0" smtClean="0"/>
              <a:t>Agent A</a:t>
            </a:r>
            <a:endParaRPr lang="fr-FR" sz="800" i="1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5501079" y="2981222"/>
            <a:ext cx="1591201" cy="459275"/>
          </a:xfrm>
          <a:prstGeom prst="wedgeRoundRectCallout">
            <a:avLst>
              <a:gd name="adj1" fmla="val -53862"/>
              <a:gd name="adj2" fmla="val 83871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ZoneTexte 31"/>
          <p:cNvSpPr txBox="1">
            <a:spLocks noChangeArrowheads="1"/>
          </p:cNvSpPr>
          <p:nvPr/>
        </p:nvSpPr>
        <p:spPr bwMode="auto">
          <a:xfrm>
            <a:off x="5508104" y="2996952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It is not normal if the user do not understand me !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868144" y="3573016"/>
            <a:ext cx="2663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2B9B03"/>
                </a:solidFill>
                <a:latin typeface="Cambria" pitchFamily="18" charset="0"/>
              </a:rPr>
              <a:t>High importance of failure</a:t>
            </a:r>
            <a:endParaRPr lang="fr-FR" sz="1600" b="1" dirty="0">
              <a:solidFill>
                <a:srgbClr val="2B9B03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4" grpId="0"/>
      <p:bldP spid="25" grpId="0" animBg="1"/>
      <p:bldP spid="26" grpId="0" animBg="1"/>
      <p:bldP spid="27" grpId="0"/>
      <p:bldP spid="29" grpId="0"/>
      <p:bldP spid="30" grpId="0" animBg="1"/>
      <p:bldP spid="32" grpId="0" animBg="1"/>
      <p:bldP spid="33" grpId="0"/>
      <p:bldP spid="37" grpId="0"/>
      <p:bldP spid="39" grpId="0" animBg="1"/>
      <p:bldP spid="44" grpId="0"/>
      <p:bldP spid="45" grpId="0" animBg="1"/>
      <p:bldP spid="46" grpId="0"/>
      <p:bldP spid="50" grpId="0"/>
      <p:bldP spid="52" grpId="0"/>
      <p:bldP spid="53" grpId="0" animBg="1"/>
      <p:bldP spid="54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Dominance – The dependence value (2/2)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755650" y="1413446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Dependence value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313" y="1484883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35" name="Object 11"/>
          <p:cNvGraphicFramePr>
            <a:graphicFrameLocks noChangeAspect="1"/>
          </p:cNvGraphicFramePr>
          <p:nvPr/>
        </p:nvGraphicFramePr>
        <p:xfrm>
          <a:off x="1071538" y="2857496"/>
          <a:ext cx="2708275" cy="457200"/>
        </p:xfrm>
        <a:graphic>
          <a:graphicData uri="http://schemas.openxmlformats.org/presentationml/2006/ole">
            <p:oleObj spid="_x0000_s19559" name="Equation" r:id="rId3" imgW="2565400" imgH="431800" progId="Equation.3">
              <p:embed/>
            </p:oleObj>
          </a:graphicData>
        </a:graphic>
      </p:graphicFrame>
      <p:graphicFrame>
        <p:nvGraphicFramePr>
          <p:cNvPr id="39" name="Object 11"/>
          <p:cNvGraphicFramePr>
            <a:graphicFrameLocks noChangeAspect="1"/>
          </p:cNvGraphicFramePr>
          <p:nvPr/>
        </p:nvGraphicFramePr>
        <p:xfrm>
          <a:off x="5572132" y="2928934"/>
          <a:ext cx="2644775" cy="263525"/>
        </p:xfrm>
        <a:graphic>
          <a:graphicData uri="http://schemas.openxmlformats.org/presentationml/2006/ole">
            <p:oleObj spid="_x0000_s19560" name="Equation" r:id="rId4" imgW="2298700" imgH="228600" progId="Equation.3">
              <p:embed/>
            </p:oleObj>
          </a:graphicData>
        </a:graphic>
      </p:graphicFrame>
      <p:sp>
        <p:nvSpPr>
          <p:cNvPr id="46" name="Ellipse 22"/>
          <p:cNvSpPr/>
          <p:nvPr/>
        </p:nvSpPr>
        <p:spPr>
          <a:xfrm>
            <a:off x="756717" y="1989287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7" name="ZoneTexte 31"/>
          <p:cNvSpPr txBox="1">
            <a:spLocks noChangeArrowheads="1"/>
          </p:cNvSpPr>
          <p:nvPr/>
        </p:nvSpPr>
        <p:spPr bwMode="auto">
          <a:xfrm>
            <a:off x="899592" y="1844824"/>
            <a:ext cx="71384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Positively influenced by the importance accorded to the intention (success or non failure)</a:t>
            </a:r>
            <a:endParaRPr lang="en-US" sz="800" i="1" dirty="0"/>
          </a:p>
        </p:txBody>
      </p:sp>
      <p:sp>
        <p:nvSpPr>
          <p:cNvPr id="18" name="Ellipse 22"/>
          <p:cNvSpPr/>
          <p:nvPr/>
        </p:nvSpPr>
        <p:spPr>
          <a:xfrm>
            <a:off x="785787" y="2430455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19" name="ZoneTexte 31"/>
          <p:cNvSpPr txBox="1">
            <a:spLocks noChangeArrowheads="1"/>
          </p:cNvSpPr>
          <p:nvPr/>
        </p:nvSpPr>
        <p:spPr bwMode="auto">
          <a:xfrm>
            <a:off x="928662" y="2285992"/>
            <a:ext cx="46410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Negatively influenced by the number of potential helpers</a:t>
            </a:r>
            <a:endParaRPr lang="en-US" sz="800" i="1" dirty="0"/>
          </a:p>
        </p:txBody>
      </p:sp>
      <p:grpSp>
        <p:nvGrpSpPr>
          <p:cNvPr id="22" name="Groupe 61"/>
          <p:cNvGrpSpPr/>
          <p:nvPr/>
        </p:nvGrpSpPr>
        <p:grpSpPr>
          <a:xfrm>
            <a:off x="642910" y="3571876"/>
            <a:ext cx="3689572" cy="1062943"/>
            <a:chOff x="1063246" y="3573017"/>
            <a:chExt cx="6876023" cy="1833205"/>
          </a:xfrm>
        </p:grpSpPr>
        <p:sp>
          <p:nvSpPr>
            <p:cNvPr id="23" name="ZoneTexte 22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436097" y="3573017"/>
              <a:ext cx="2336988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" name="ZoneTexte 31"/>
            <p:cNvSpPr txBox="1">
              <a:spLocks noChangeArrowheads="1"/>
            </p:cNvSpPr>
            <p:nvPr/>
          </p:nvSpPr>
          <p:spPr bwMode="auto">
            <a:xfrm>
              <a:off x="5357543" y="3697206"/>
              <a:ext cx="2581726" cy="69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</a:t>
              </a:r>
              <a:r>
                <a:rPr lang="en-US" sz="1000" b="1" i="1" dirty="0" smtClean="0">
                  <a:latin typeface="Cambria" pitchFamily="18" charset="0"/>
                </a:rPr>
                <a:t>really want </a:t>
              </a:r>
              <a:r>
                <a:rPr lang="en-US" sz="1000" i="1" dirty="0" smtClean="0">
                  <a:latin typeface="Cambria" pitchFamily="18" charset="0"/>
                </a:rPr>
                <a:t>to go to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 concert tonight !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1063246" y="3645025"/>
              <a:ext cx="2068594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32" name="Flèche droite 31"/>
          <p:cNvSpPr/>
          <p:nvPr/>
        </p:nvSpPr>
        <p:spPr>
          <a:xfrm rot="10800000">
            <a:off x="2155078" y="4219948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1"/>
          <p:cNvSpPr txBox="1">
            <a:spLocks noChangeArrowheads="1"/>
          </p:cNvSpPr>
          <p:nvPr/>
        </p:nvSpPr>
        <p:spPr bwMode="auto">
          <a:xfrm>
            <a:off x="642910" y="3643884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can bring you </a:t>
            </a:r>
          </a:p>
          <a:p>
            <a:r>
              <a:rPr lang="en-US" sz="1000" i="1" dirty="0" smtClean="0">
                <a:latin typeface="Cambria" pitchFamily="18" charset="0"/>
              </a:rPr>
              <a:t>there with my car.</a:t>
            </a:r>
            <a:endParaRPr lang="en-US" sz="1000" i="1" dirty="0">
              <a:latin typeface="Cambria" pitchFamily="18" charset="0"/>
            </a:endParaRPr>
          </a:p>
        </p:txBody>
      </p:sp>
      <p:graphicFrame>
        <p:nvGraphicFramePr>
          <p:cNvPr id="36" name="Object 11"/>
          <p:cNvGraphicFramePr>
            <a:graphicFrameLocks noChangeAspect="1"/>
          </p:cNvGraphicFramePr>
          <p:nvPr/>
        </p:nvGraphicFramePr>
        <p:xfrm>
          <a:off x="857224" y="5214950"/>
          <a:ext cx="1316038" cy="241300"/>
        </p:xfrm>
        <a:graphic>
          <a:graphicData uri="http://schemas.openxmlformats.org/presentationml/2006/ole">
            <p:oleObj spid="_x0000_s19561" name="Equation" r:id="rId7" imgW="1244600" imgH="228600" progId="Equation.3">
              <p:embed/>
            </p:oleObj>
          </a:graphicData>
        </a:graphic>
      </p:graphicFrame>
      <p:graphicFrame>
        <p:nvGraphicFramePr>
          <p:cNvPr id="43" name="Object 11"/>
          <p:cNvGraphicFramePr>
            <a:graphicFrameLocks noChangeAspect="1"/>
          </p:cNvGraphicFramePr>
          <p:nvPr/>
        </p:nvGraphicFramePr>
        <p:xfrm>
          <a:off x="2571736" y="5214950"/>
          <a:ext cx="1397000" cy="241300"/>
        </p:xfrm>
        <a:graphic>
          <a:graphicData uri="http://schemas.openxmlformats.org/presentationml/2006/ole">
            <p:oleObj spid="_x0000_s19562" name="Equation" r:id="rId8" imgW="1320800" imgH="228600" progId="Equation.3">
              <p:embed/>
            </p:oleObj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1071538" y="5643578"/>
            <a:ext cx="266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2B9B03"/>
                </a:solidFill>
                <a:latin typeface="Cambria" pitchFamily="18" charset="0"/>
              </a:rPr>
              <a:t>High Dependence</a:t>
            </a:r>
            <a:endParaRPr lang="fr-FR" sz="2400" b="1" dirty="0">
              <a:solidFill>
                <a:srgbClr val="2B9B03"/>
              </a:solidFill>
              <a:latin typeface="Cambria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14348" y="4857760"/>
            <a:ext cx="156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2B9B03"/>
                </a:solidFill>
                <a:latin typeface="Cambria" pitchFamily="18" charset="0"/>
              </a:rPr>
              <a:t>High importance</a:t>
            </a:r>
            <a:endParaRPr lang="fr-FR" sz="1400" b="1" dirty="0">
              <a:solidFill>
                <a:srgbClr val="2B9B03"/>
              </a:solidFill>
              <a:latin typeface="Cambria" pitchFamily="18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571736" y="4857760"/>
            <a:ext cx="1226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1"/>
                </a:solidFill>
                <a:latin typeface="Cambria" pitchFamily="18" charset="0"/>
              </a:rPr>
              <a:t>Low </a:t>
            </a:r>
            <a:r>
              <a:rPr lang="fr-FR" sz="1400" b="1" dirty="0" err="1" smtClean="0">
                <a:solidFill>
                  <a:schemeClr val="accent1"/>
                </a:solidFill>
                <a:latin typeface="Cambria" pitchFamily="18" charset="0"/>
              </a:rPr>
              <a:t>number</a:t>
            </a:r>
            <a:endParaRPr lang="fr-FR" sz="1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grpSp>
        <p:nvGrpSpPr>
          <p:cNvPr id="51" name="Groupe 61"/>
          <p:cNvGrpSpPr/>
          <p:nvPr/>
        </p:nvGrpSpPr>
        <p:grpSpPr>
          <a:xfrm>
            <a:off x="4929190" y="3571876"/>
            <a:ext cx="3714776" cy="1062943"/>
            <a:chOff x="1063246" y="3573017"/>
            <a:chExt cx="6922994" cy="1833205"/>
          </a:xfrm>
        </p:grpSpPr>
        <p:sp>
          <p:nvSpPr>
            <p:cNvPr id="52" name="ZoneTexte 51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ZoneTexte 54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5436097" y="3573017"/>
              <a:ext cx="2550143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7" name="ZoneTexte 31"/>
            <p:cNvSpPr txBox="1">
              <a:spLocks noChangeArrowheads="1"/>
            </p:cNvSpPr>
            <p:nvPr/>
          </p:nvSpPr>
          <p:spPr bwMode="auto">
            <a:xfrm>
              <a:off x="5357543" y="3697206"/>
              <a:ext cx="2554838" cy="424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don’t care that much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1063246" y="3645025"/>
              <a:ext cx="2068594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Flèche droite 58"/>
          <p:cNvSpPr/>
          <p:nvPr/>
        </p:nvSpPr>
        <p:spPr>
          <a:xfrm rot="10800000">
            <a:off x="6441358" y="4219948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31"/>
          <p:cNvSpPr txBox="1">
            <a:spLocks noChangeArrowheads="1"/>
          </p:cNvSpPr>
          <p:nvPr/>
        </p:nvSpPr>
        <p:spPr bwMode="auto">
          <a:xfrm>
            <a:off x="4929190" y="3643884"/>
            <a:ext cx="1180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can destroy your </a:t>
            </a:r>
          </a:p>
          <a:p>
            <a:r>
              <a:rPr lang="en-US" sz="1000" i="1" dirty="0" smtClean="0">
                <a:latin typeface="Cambria" pitchFamily="18" charset="0"/>
              </a:rPr>
              <a:t>TV !</a:t>
            </a:r>
            <a:endParaRPr lang="en-US" sz="1000" i="1" dirty="0">
              <a:latin typeface="Cambria" pitchFamily="18" charset="0"/>
            </a:endParaRPr>
          </a:p>
        </p:txBody>
      </p:sp>
      <p:graphicFrame>
        <p:nvGraphicFramePr>
          <p:cNvPr id="61" name="Object 11"/>
          <p:cNvGraphicFramePr>
            <a:graphicFrameLocks noChangeAspect="1"/>
          </p:cNvGraphicFramePr>
          <p:nvPr/>
        </p:nvGraphicFramePr>
        <p:xfrm>
          <a:off x="6072198" y="5214950"/>
          <a:ext cx="1247775" cy="241300"/>
        </p:xfrm>
        <a:graphic>
          <a:graphicData uri="http://schemas.openxmlformats.org/presentationml/2006/ole">
            <p:oleObj spid="_x0000_s19563" name="Equation" r:id="rId9" imgW="1181100" imgH="228600" progId="Equation.3">
              <p:embed/>
            </p:oleObj>
          </a:graphicData>
        </a:graphic>
      </p:graphicFrame>
      <p:sp>
        <p:nvSpPr>
          <p:cNvPr id="66" name="ZoneTexte 65"/>
          <p:cNvSpPr txBox="1"/>
          <p:nvPr/>
        </p:nvSpPr>
        <p:spPr>
          <a:xfrm>
            <a:off x="6000760" y="4857760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1"/>
                </a:solidFill>
                <a:latin typeface="Cambria" pitchFamily="18" charset="0"/>
              </a:rPr>
              <a:t>Low importance</a:t>
            </a:r>
            <a:endParaRPr lang="fr-FR" sz="1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500694" y="5643578"/>
            <a:ext cx="258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  <a:latin typeface="Cambria" pitchFamily="18" charset="0"/>
              </a:rPr>
              <a:t>Low Dependence</a:t>
            </a:r>
            <a:endParaRPr lang="fr-FR" sz="2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45" grpId="0"/>
      <p:bldP spid="48" grpId="0"/>
      <p:bldP spid="50" grpId="0"/>
      <p:bldP spid="59" grpId="0" animBg="1"/>
      <p:bldP spid="60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Dominance – Dominance value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8" name="Rectangle 17"/>
          <p:cNvSpPr/>
          <p:nvPr/>
        </p:nvSpPr>
        <p:spPr>
          <a:xfrm>
            <a:off x="179512" y="2071678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51520" y="228770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 dominance </a:t>
            </a:r>
            <a:r>
              <a:rPr lang="fr-FR" sz="1600" b="1" dirty="0" err="1" smtClean="0">
                <a:solidFill>
                  <a:schemeClr val="tx2"/>
                </a:solidFill>
              </a:rPr>
              <a:t>toward</a:t>
            </a:r>
            <a:r>
              <a:rPr lang="fr-FR" sz="1600" b="1" dirty="0" smtClean="0">
                <a:solidFill>
                  <a:schemeClr val="tx2"/>
                </a:solidFill>
              </a:rPr>
              <a:t> </a:t>
            </a:r>
            <a:r>
              <a:rPr lang="fr-FR" sz="1600" b="1" i="1" dirty="0" smtClean="0">
                <a:solidFill>
                  <a:schemeClr val="tx2"/>
                </a:solidFill>
              </a:rPr>
              <a:t>j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3808" y="2359710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843808" y="2575734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419872" y="2071678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419872" y="228770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B</a:t>
            </a:r>
            <a:r>
              <a:rPr lang="fr-FR" sz="1600" b="1" i="1" baseline="-25000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(</a:t>
            </a:r>
            <a:r>
              <a:rPr lang="fr-FR" sz="1600" b="1" i="1" dirty="0" smtClean="0">
                <a:solidFill>
                  <a:schemeClr val="tx2"/>
                </a:solidFill>
              </a:rPr>
              <a:t>j</a:t>
            </a:r>
            <a:r>
              <a:rPr lang="fr-FR" sz="1600" b="1" dirty="0" smtClean="0">
                <a:solidFill>
                  <a:schemeClr val="tx2"/>
                </a:solidFill>
              </a:rPr>
              <a:t> dependence upon </a:t>
            </a:r>
            <a:r>
              <a:rPr lang="fr-FR" sz="1600" b="1" i="1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)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0826" y="2071678"/>
            <a:ext cx="25356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500826" y="2300242"/>
            <a:ext cx="2643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B</a:t>
            </a:r>
            <a:r>
              <a:rPr lang="fr-FR" sz="1600" b="1" baseline="-25000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(i dependence </a:t>
            </a:r>
            <a:r>
              <a:rPr lang="fr-FR" sz="1600" b="1" dirty="0" err="1" smtClean="0">
                <a:solidFill>
                  <a:schemeClr val="tx2"/>
                </a:solidFill>
              </a:rPr>
              <a:t>upon</a:t>
            </a:r>
            <a:r>
              <a:rPr lang="fr-FR" sz="1600" b="1" dirty="0" smtClean="0">
                <a:solidFill>
                  <a:schemeClr val="tx2"/>
                </a:solidFill>
              </a:rPr>
              <a:t> j)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9322" y="2443118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642910" y="1428736"/>
            <a:ext cx="828092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b="1" dirty="0" smtClean="0"/>
              <a:t>The dominance value of an agent </a:t>
            </a:r>
            <a:r>
              <a:rPr lang="en-US" sz="2000" b="1" i="1" dirty="0" err="1" smtClean="0"/>
              <a:t>i</a:t>
            </a:r>
            <a:r>
              <a:rPr lang="en-US" sz="2000" b="1" dirty="0" smtClean="0"/>
              <a:t> toward another agent </a:t>
            </a:r>
            <a:r>
              <a:rPr lang="en-US" sz="2000" b="1" i="1" dirty="0" smtClean="0"/>
              <a:t>j </a:t>
            </a:r>
            <a:r>
              <a:rPr lang="en-US" sz="2000" b="1" dirty="0" smtClean="0"/>
              <a:t>is :</a:t>
            </a:r>
            <a:endParaRPr lang="en-US" sz="105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357158" y="1571612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8" name="Ellipse 22"/>
          <p:cNvSpPr/>
          <p:nvPr/>
        </p:nvSpPr>
        <p:spPr>
          <a:xfrm>
            <a:off x="642911" y="3287711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9" name="ZoneTexte 31"/>
          <p:cNvSpPr txBox="1">
            <a:spLocks noChangeArrowheads="1"/>
          </p:cNvSpPr>
          <p:nvPr/>
        </p:nvSpPr>
        <p:spPr bwMode="auto">
          <a:xfrm>
            <a:off x="785786" y="3143248"/>
            <a:ext cx="83838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The difference between his belief about </a:t>
            </a:r>
            <a:r>
              <a:rPr lang="en-US" sz="1400" dirty="0" err="1" smtClean="0"/>
              <a:t>j’s</a:t>
            </a:r>
            <a:r>
              <a:rPr lang="en-US" sz="1400" dirty="0" smtClean="0"/>
              <a:t> dependence upon him and his believed dependence upon j</a:t>
            </a:r>
            <a:endParaRPr lang="en-US" sz="1400" i="1" dirty="0"/>
          </a:p>
        </p:txBody>
      </p:sp>
      <p:grpSp>
        <p:nvGrpSpPr>
          <p:cNvPr id="33" name="Groupe 61"/>
          <p:cNvGrpSpPr/>
          <p:nvPr/>
        </p:nvGrpSpPr>
        <p:grpSpPr>
          <a:xfrm>
            <a:off x="571472" y="4143380"/>
            <a:ext cx="3689572" cy="1062943"/>
            <a:chOff x="1063246" y="3573017"/>
            <a:chExt cx="6876023" cy="1833205"/>
          </a:xfrm>
        </p:grpSpPr>
        <p:sp>
          <p:nvSpPr>
            <p:cNvPr id="34" name="ZoneTexte 33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ZoneTexte 38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5436097" y="3573017"/>
              <a:ext cx="2336988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1" name="ZoneTexte 31"/>
            <p:cNvSpPr txBox="1">
              <a:spLocks noChangeArrowheads="1"/>
            </p:cNvSpPr>
            <p:nvPr/>
          </p:nvSpPr>
          <p:spPr bwMode="auto">
            <a:xfrm>
              <a:off x="5357543" y="3697206"/>
              <a:ext cx="2581726" cy="69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</a:t>
              </a:r>
              <a:r>
                <a:rPr lang="en-US" sz="1000" b="1" i="1" dirty="0" smtClean="0">
                  <a:latin typeface="Cambria" pitchFamily="18" charset="0"/>
                </a:rPr>
                <a:t>really want </a:t>
              </a:r>
              <a:r>
                <a:rPr lang="en-US" sz="1000" i="1" dirty="0" smtClean="0">
                  <a:latin typeface="Cambria" pitchFamily="18" charset="0"/>
                </a:rPr>
                <a:t>to go to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 concert tonight !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1063246" y="3645025"/>
              <a:ext cx="2068594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3" name="Flèche droite 42"/>
          <p:cNvSpPr/>
          <p:nvPr/>
        </p:nvSpPr>
        <p:spPr>
          <a:xfrm rot="10800000">
            <a:off x="2083640" y="4791452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31"/>
          <p:cNvSpPr txBox="1">
            <a:spLocks noChangeArrowheads="1"/>
          </p:cNvSpPr>
          <p:nvPr/>
        </p:nvSpPr>
        <p:spPr bwMode="auto">
          <a:xfrm>
            <a:off x="571472" y="4215388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can bring you </a:t>
            </a:r>
          </a:p>
          <a:p>
            <a:r>
              <a:rPr lang="en-US" sz="1000" i="1" dirty="0" smtClean="0">
                <a:latin typeface="Cambria" pitchFamily="18" charset="0"/>
              </a:rPr>
              <a:t>there with my car.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000100" y="5214950"/>
            <a:ext cx="266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2B9B03"/>
                </a:solidFill>
                <a:latin typeface="Cambria" pitchFamily="18" charset="0"/>
              </a:rPr>
              <a:t>High </a:t>
            </a:r>
            <a:r>
              <a:rPr lang="fr-FR" sz="2400" b="1" dirty="0" err="1" smtClean="0">
                <a:solidFill>
                  <a:srgbClr val="2B9B03"/>
                </a:solidFill>
                <a:latin typeface="Cambria" pitchFamily="18" charset="0"/>
              </a:rPr>
              <a:t>Dependence</a:t>
            </a:r>
            <a:endParaRPr lang="fr-FR" sz="2400" b="1" dirty="0">
              <a:solidFill>
                <a:srgbClr val="2B9B03"/>
              </a:solidFill>
              <a:latin typeface="Cambria" pitchFamily="18" charset="0"/>
            </a:endParaRPr>
          </a:p>
        </p:txBody>
      </p:sp>
      <p:grpSp>
        <p:nvGrpSpPr>
          <p:cNvPr id="50" name="Groupe 61"/>
          <p:cNvGrpSpPr/>
          <p:nvPr/>
        </p:nvGrpSpPr>
        <p:grpSpPr>
          <a:xfrm>
            <a:off x="4857752" y="4143380"/>
            <a:ext cx="3714776" cy="1062943"/>
            <a:chOff x="1063246" y="3573017"/>
            <a:chExt cx="6922994" cy="1833205"/>
          </a:xfrm>
        </p:grpSpPr>
        <p:sp>
          <p:nvSpPr>
            <p:cNvPr id="51" name="ZoneTexte 50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ZoneTexte 53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5436097" y="3573017"/>
              <a:ext cx="2550143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6" name="ZoneTexte 31"/>
            <p:cNvSpPr txBox="1">
              <a:spLocks noChangeArrowheads="1"/>
            </p:cNvSpPr>
            <p:nvPr/>
          </p:nvSpPr>
          <p:spPr bwMode="auto">
            <a:xfrm>
              <a:off x="5357543" y="3697206"/>
              <a:ext cx="2539902" cy="424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can destroy your TV!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1063246" y="3645025"/>
              <a:ext cx="2068594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8" name="Flèche droite 57"/>
          <p:cNvSpPr/>
          <p:nvPr/>
        </p:nvSpPr>
        <p:spPr>
          <a:xfrm>
            <a:off x="6369920" y="4791452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31"/>
          <p:cNvSpPr txBox="1">
            <a:spLocks noChangeArrowheads="1"/>
          </p:cNvSpPr>
          <p:nvPr/>
        </p:nvSpPr>
        <p:spPr bwMode="auto">
          <a:xfrm>
            <a:off x="4857752" y="4215388"/>
            <a:ext cx="1075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don’t care that </a:t>
            </a:r>
          </a:p>
          <a:p>
            <a:r>
              <a:rPr lang="en-US" sz="1000" i="1" dirty="0">
                <a:latin typeface="Cambria" pitchFamily="18" charset="0"/>
              </a:rPr>
              <a:t>m</a:t>
            </a:r>
            <a:r>
              <a:rPr lang="en-US" sz="1000" i="1" dirty="0" smtClean="0">
                <a:latin typeface="Cambria" pitchFamily="18" charset="0"/>
              </a:rPr>
              <a:t>uch…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429256" y="5214950"/>
            <a:ext cx="258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  <a:latin typeface="Cambria" pitchFamily="18" charset="0"/>
              </a:rPr>
              <a:t>Low Dependence</a:t>
            </a:r>
            <a:endParaRPr lang="fr-FR" sz="2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357554" y="5786454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ambria" pitchFamily="18" charset="0"/>
              </a:rPr>
              <a:t>B </a:t>
            </a:r>
            <a:r>
              <a:rPr lang="fr-FR" sz="2400" b="1" dirty="0" err="1" smtClean="0">
                <a:latin typeface="Cambria" pitchFamily="18" charset="0"/>
              </a:rPr>
              <a:t>is</a:t>
            </a:r>
            <a:r>
              <a:rPr lang="fr-FR" sz="2400" b="1" dirty="0" smtClean="0">
                <a:latin typeface="Cambria" pitchFamily="18" charset="0"/>
              </a:rPr>
              <a:t> dominant</a:t>
            </a:r>
            <a:endParaRPr lang="fr-FR" sz="2400" b="1" dirty="0">
              <a:latin typeface="Cambria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214810" y="5429264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22"/>
          <p:cNvSpPr/>
          <p:nvPr/>
        </p:nvSpPr>
        <p:spPr>
          <a:xfrm>
            <a:off x="642911" y="3716339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68" name="ZoneTexte 31"/>
          <p:cNvSpPr txBox="1">
            <a:spLocks noChangeArrowheads="1"/>
          </p:cNvSpPr>
          <p:nvPr/>
        </p:nvSpPr>
        <p:spPr bwMode="auto">
          <a:xfrm>
            <a:off x="785786" y="3571876"/>
            <a:ext cx="7495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The agent </a:t>
            </a:r>
            <a:r>
              <a:rPr lang="en-US" sz="1400" dirty="0" err="1" smtClean="0"/>
              <a:t>i</a:t>
            </a:r>
            <a:r>
              <a:rPr lang="en-US" sz="1400" dirty="0" smtClean="0"/>
              <a:t> is dominant toward j if he believes he is less dependant upon j than j is upon him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7" grpId="0"/>
      <p:bldP spid="58" grpId="0" animBg="1"/>
      <p:bldP spid="59" grpId="0"/>
      <p:bldP spid="62" grpId="0"/>
      <p:bldP spid="63" grpId="0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Dominance – Strategies (1/2)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755576" y="1412776"/>
            <a:ext cx="597659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To improve his level of dominance, an agent </a:t>
            </a:r>
            <a:r>
              <a:rPr lang="en-US" sz="2000" b="1" i="1" kern="0" dirty="0" err="1" smtClean="0">
                <a:latin typeface="Cambria" pitchFamily="18" charset="0"/>
                <a:cs typeface="+mn-cs"/>
              </a:rPr>
              <a:t>i</a:t>
            </a:r>
            <a:r>
              <a:rPr lang="en-US" sz="2000" b="1" kern="0" dirty="0" smtClean="0">
                <a:latin typeface="Cambria" pitchFamily="18" charset="0"/>
                <a:cs typeface="+mn-cs"/>
              </a:rPr>
              <a:t> can :</a:t>
            </a:r>
            <a:endParaRPr lang="en-US" sz="2000" b="1" kern="0" dirty="0">
              <a:latin typeface="Cambria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239" y="1484213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8" name="Ellipse 22"/>
          <p:cNvSpPr/>
          <p:nvPr/>
        </p:nvSpPr>
        <p:spPr>
          <a:xfrm>
            <a:off x="571473" y="2069275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9" name="ZoneTexte 31"/>
          <p:cNvSpPr txBox="1">
            <a:spLocks noChangeArrowheads="1"/>
          </p:cNvSpPr>
          <p:nvPr/>
        </p:nvSpPr>
        <p:spPr bwMode="auto">
          <a:xfrm>
            <a:off x="714348" y="1924812"/>
            <a:ext cx="824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Decrease the importance accorded to one of his intentions that the agent j may achieve or threaten</a:t>
            </a:r>
          </a:p>
        </p:txBody>
      </p:sp>
      <p:sp>
        <p:nvSpPr>
          <p:cNvPr id="13" name="Ellipse 22"/>
          <p:cNvSpPr/>
          <p:nvPr/>
        </p:nvSpPr>
        <p:spPr>
          <a:xfrm>
            <a:off x="571473" y="2573331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14" name="ZoneTexte 31"/>
          <p:cNvSpPr txBox="1">
            <a:spLocks noChangeArrowheads="1"/>
          </p:cNvSpPr>
          <p:nvPr/>
        </p:nvSpPr>
        <p:spPr bwMode="auto">
          <a:xfrm>
            <a:off x="714348" y="2428868"/>
            <a:ext cx="824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Decrease his dependency by finding other sources able to help him</a:t>
            </a:r>
            <a:endParaRPr lang="en-US" sz="1400" dirty="0"/>
          </a:p>
        </p:txBody>
      </p:sp>
      <p:grpSp>
        <p:nvGrpSpPr>
          <p:cNvPr id="58" name="Groupe 61"/>
          <p:cNvGrpSpPr/>
          <p:nvPr/>
        </p:nvGrpSpPr>
        <p:grpSpPr>
          <a:xfrm>
            <a:off x="142844" y="3643314"/>
            <a:ext cx="3689572" cy="1062943"/>
            <a:chOff x="1063246" y="3573017"/>
            <a:chExt cx="6876023" cy="1833205"/>
          </a:xfrm>
        </p:grpSpPr>
        <p:sp>
          <p:nvSpPr>
            <p:cNvPr id="59" name="ZoneTexte 58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ZoneTexte 61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5436097" y="3573017"/>
              <a:ext cx="2336988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" name="ZoneTexte 31"/>
            <p:cNvSpPr txBox="1">
              <a:spLocks noChangeArrowheads="1"/>
            </p:cNvSpPr>
            <p:nvPr/>
          </p:nvSpPr>
          <p:spPr bwMode="auto">
            <a:xfrm>
              <a:off x="5357543" y="3697206"/>
              <a:ext cx="2581726" cy="69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</a:t>
              </a:r>
              <a:r>
                <a:rPr lang="en-US" sz="1000" b="1" i="1" dirty="0" smtClean="0">
                  <a:latin typeface="Cambria" pitchFamily="18" charset="0"/>
                </a:rPr>
                <a:t>really want </a:t>
              </a:r>
              <a:r>
                <a:rPr lang="en-US" sz="1000" i="1" dirty="0" smtClean="0">
                  <a:latin typeface="Cambria" pitchFamily="18" charset="0"/>
                </a:rPr>
                <a:t>to go to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 concert tonight !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1063246" y="3645025"/>
              <a:ext cx="2068594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66" name="Flèche droite 65"/>
          <p:cNvSpPr/>
          <p:nvPr/>
        </p:nvSpPr>
        <p:spPr>
          <a:xfrm rot="10800000">
            <a:off x="1655012" y="4291386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31"/>
          <p:cNvSpPr txBox="1">
            <a:spLocks noChangeArrowheads="1"/>
          </p:cNvSpPr>
          <p:nvPr/>
        </p:nvSpPr>
        <p:spPr bwMode="auto">
          <a:xfrm>
            <a:off x="142844" y="3715322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can bring you </a:t>
            </a:r>
          </a:p>
          <a:p>
            <a:r>
              <a:rPr lang="en-US" sz="1000" i="1" dirty="0" smtClean="0">
                <a:latin typeface="Cambria" pitchFamily="18" charset="0"/>
              </a:rPr>
              <a:t>there with my car.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285720" y="4857760"/>
            <a:ext cx="156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2B9B03"/>
                </a:solidFill>
                <a:latin typeface="Cambria" pitchFamily="18" charset="0"/>
              </a:rPr>
              <a:t>High importance</a:t>
            </a:r>
            <a:endParaRPr lang="fr-FR" sz="1400" b="1" dirty="0">
              <a:solidFill>
                <a:srgbClr val="2B9B03"/>
              </a:solidFill>
              <a:latin typeface="Cambria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143108" y="4857760"/>
            <a:ext cx="1226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1"/>
                </a:solidFill>
                <a:latin typeface="Cambria" pitchFamily="18" charset="0"/>
              </a:rPr>
              <a:t>Low </a:t>
            </a:r>
            <a:r>
              <a:rPr lang="fr-FR" sz="1400" b="1" dirty="0" err="1" smtClean="0">
                <a:solidFill>
                  <a:schemeClr val="accent1"/>
                </a:solidFill>
                <a:latin typeface="Cambria" pitchFamily="18" charset="0"/>
              </a:rPr>
              <a:t>number</a:t>
            </a:r>
            <a:endParaRPr lang="fr-FR" sz="1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grpSp>
        <p:nvGrpSpPr>
          <p:cNvPr id="72" name="Groupe 61"/>
          <p:cNvGrpSpPr/>
          <p:nvPr/>
        </p:nvGrpSpPr>
        <p:grpSpPr>
          <a:xfrm>
            <a:off x="4929190" y="2857496"/>
            <a:ext cx="3611024" cy="1062943"/>
            <a:chOff x="1063246" y="3573017"/>
            <a:chExt cx="6729638" cy="1833205"/>
          </a:xfrm>
        </p:grpSpPr>
        <p:sp>
          <p:nvSpPr>
            <p:cNvPr id="73" name="ZoneTexte 72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ZoneTexte 75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77" name="Rectangle à coins arrondis 76"/>
            <p:cNvSpPr/>
            <p:nvPr/>
          </p:nvSpPr>
          <p:spPr>
            <a:xfrm>
              <a:off x="5436097" y="3573017"/>
              <a:ext cx="2336988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8" name="ZoneTexte 31"/>
            <p:cNvSpPr txBox="1">
              <a:spLocks noChangeArrowheads="1"/>
            </p:cNvSpPr>
            <p:nvPr/>
          </p:nvSpPr>
          <p:spPr bwMode="auto">
            <a:xfrm>
              <a:off x="5357543" y="3697206"/>
              <a:ext cx="2435341" cy="424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Finally, I don’t care…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79" name="Rectangle à coins arrondis 78"/>
            <p:cNvSpPr/>
            <p:nvPr/>
          </p:nvSpPr>
          <p:spPr>
            <a:xfrm>
              <a:off x="1063246" y="3645025"/>
              <a:ext cx="2068594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0" name="Flèche droite 79"/>
          <p:cNvSpPr/>
          <p:nvPr/>
        </p:nvSpPr>
        <p:spPr>
          <a:xfrm rot="10800000">
            <a:off x="6441358" y="3505568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31"/>
          <p:cNvSpPr txBox="1">
            <a:spLocks noChangeArrowheads="1"/>
          </p:cNvSpPr>
          <p:nvPr/>
        </p:nvSpPr>
        <p:spPr bwMode="auto">
          <a:xfrm>
            <a:off x="4929190" y="2929504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can bring you </a:t>
            </a:r>
          </a:p>
          <a:p>
            <a:r>
              <a:rPr lang="en-US" sz="1000" i="1" dirty="0" smtClean="0">
                <a:latin typeface="Cambria" pitchFamily="18" charset="0"/>
              </a:rPr>
              <a:t>there with my car.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858016" y="4000504"/>
            <a:ext cx="1226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1"/>
                </a:solidFill>
                <a:latin typeface="Cambria" pitchFamily="18" charset="0"/>
              </a:rPr>
              <a:t>Low </a:t>
            </a:r>
            <a:r>
              <a:rPr lang="fr-FR" sz="1400" b="1" dirty="0" err="1" smtClean="0">
                <a:solidFill>
                  <a:schemeClr val="accent1"/>
                </a:solidFill>
                <a:latin typeface="Cambria" pitchFamily="18" charset="0"/>
              </a:rPr>
              <a:t>number</a:t>
            </a:r>
            <a:endParaRPr lang="fr-FR" sz="1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graphicFrame>
        <p:nvGraphicFramePr>
          <p:cNvPr id="23561" name="Object 10"/>
          <p:cNvGraphicFramePr>
            <a:graphicFrameLocks noChangeAspect="1"/>
          </p:cNvGraphicFramePr>
          <p:nvPr/>
        </p:nvGraphicFramePr>
        <p:xfrm>
          <a:off x="500034" y="5429264"/>
          <a:ext cx="2708275" cy="457200"/>
        </p:xfrm>
        <a:graphic>
          <a:graphicData uri="http://schemas.openxmlformats.org/presentationml/2006/ole">
            <p:oleObj spid="_x0000_s23580" name="Equation" r:id="rId5" imgW="2565400" imgH="431800" progId="Equation.3">
              <p:embed/>
            </p:oleObj>
          </a:graphicData>
        </a:graphic>
      </p:graphicFrame>
      <p:sp>
        <p:nvSpPr>
          <p:cNvPr id="86" name="ZoneTexte 85"/>
          <p:cNvSpPr txBox="1"/>
          <p:nvPr/>
        </p:nvSpPr>
        <p:spPr>
          <a:xfrm>
            <a:off x="5143504" y="4000504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1"/>
                </a:solidFill>
                <a:latin typeface="Cambria" pitchFamily="18" charset="0"/>
              </a:rPr>
              <a:t>Low importance</a:t>
            </a:r>
            <a:endParaRPr lang="fr-FR" sz="1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6858016" y="5857892"/>
            <a:ext cx="1270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2B9B03"/>
                </a:solidFill>
                <a:latin typeface="Cambria" pitchFamily="18" charset="0"/>
              </a:rPr>
              <a:t>High </a:t>
            </a:r>
            <a:r>
              <a:rPr lang="fr-FR" sz="1400" b="1" dirty="0" err="1" smtClean="0">
                <a:solidFill>
                  <a:srgbClr val="2B9B03"/>
                </a:solidFill>
                <a:latin typeface="Cambria" pitchFamily="18" charset="0"/>
              </a:rPr>
              <a:t>number</a:t>
            </a:r>
            <a:endParaRPr lang="fr-FR" sz="1400" b="1" dirty="0">
              <a:solidFill>
                <a:srgbClr val="2B9B03"/>
              </a:solidFill>
              <a:latin typeface="Cambria" pitchFamily="18" charset="0"/>
            </a:endParaRPr>
          </a:p>
        </p:txBody>
      </p:sp>
      <p:grpSp>
        <p:nvGrpSpPr>
          <p:cNvPr id="100" name="Groupe 72"/>
          <p:cNvGrpSpPr/>
          <p:nvPr/>
        </p:nvGrpSpPr>
        <p:grpSpPr>
          <a:xfrm>
            <a:off x="4283968" y="4572008"/>
            <a:ext cx="4860032" cy="1260087"/>
            <a:chOff x="3923928" y="4941169"/>
            <a:chExt cx="4860032" cy="1260087"/>
          </a:xfrm>
        </p:grpSpPr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5733256"/>
              <a:ext cx="332950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ZoneTexte 101"/>
            <p:cNvSpPr txBox="1"/>
            <p:nvPr/>
          </p:nvSpPr>
          <p:spPr>
            <a:xfrm>
              <a:off x="6132466" y="5778365"/>
              <a:ext cx="6592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58041" y="5316939"/>
              <a:ext cx="399835" cy="452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9448" y="5316939"/>
              <a:ext cx="434880" cy="46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ZoneTexte 104"/>
            <p:cNvSpPr txBox="1"/>
            <p:nvPr/>
          </p:nvSpPr>
          <p:spPr>
            <a:xfrm>
              <a:off x="6984237" y="5788668"/>
              <a:ext cx="6592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106" name="Rectangle à coins arrondis 105"/>
            <p:cNvSpPr/>
            <p:nvPr/>
          </p:nvSpPr>
          <p:spPr>
            <a:xfrm>
              <a:off x="7494471" y="4941169"/>
              <a:ext cx="1181985" cy="459275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7" name="ZoneTexte 31"/>
            <p:cNvSpPr txBox="1">
              <a:spLocks noChangeArrowheads="1"/>
            </p:cNvSpPr>
            <p:nvPr/>
          </p:nvSpPr>
          <p:spPr bwMode="auto">
            <a:xfrm>
              <a:off x="7449940" y="4941169"/>
              <a:ext cx="13340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really want to go to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 concert tonight !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108" name="Rectangle à coins arrondis 107"/>
            <p:cNvSpPr/>
            <p:nvPr/>
          </p:nvSpPr>
          <p:spPr>
            <a:xfrm>
              <a:off x="5220072" y="4982921"/>
              <a:ext cx="1152128" cy="459275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9" name="Rectangle à coins arrondis 108"/>
            <p:cNvSpPr/>
            <p:nvPr/>
          </p:nvSpPr>
          <p:spPr>
            <a:xfrm>
              <a:off x="3923928" y="5157192"/>
              <a:ext cx="1253993" cy="459275"/>
            </a:xfrm>
            <a:prstGeom prst="wedgeRoundRectCallout">
              <a:avLst>
                <a:gd name="adj1" fmla="val -2285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6016" y="5733256"/>
              <a:ext cx="333171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Flèche droite 110"/>
            <p:cNvSpPr/>
            <p:nvPr/>
          </p:nvSpPr>
          <p:spPr>
            <a:xfrm rot="10800000">
              <a:off x="6660232" y="5589240"/>
              <a:ext cx="360040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ZoneTexte 31"/>
            <p:cNvSpPr txBox="1">
              <a:spLocks noChangeArrowheads="1"/>
            </p:cNvSpPr>
            <p:nvPr/>
          </p:nvSpPr>
          <p:spPr bwMode="auto">
            <a:xfrm>
              <a:off x="5220072" y="5013177"/>
              <a:ext cx="11592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can bring you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there with my car.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067944" y="5157193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We can bring you there too !</a:t>
              </a:r>
              <a:endParaRPr lang="en-US" sz="1000" i="1" dirty="0">
                <a:latin typeface="Cambria" pitchFamily="18" charset="0"/>
              </a:endParaRPr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5072066" y="5857892"/>
            <a:ext cx="156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2B9B03"/>
                </a:solidFill>
                <a:latin typeface="Cambria" pitchFamily="18" charset="0"/>
              </a:rPr>
              <a:t>High importance</a:t>
            </a:r>
            <a:endParaRPr lang="fr-FR" sz="1400" b="1" dirty="0">
              <a:solidFill>
                <a:srgbClr val="2B9B03"/>
              </a:solidFill>
              <a:latin typeface="Cambria" pitchFamily="18" charset="0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3428992" y="4786322"/>
            <a:ext cx="1285884" cy="785818"/>
          </a:xfrm>
          <a:prstGeom prst="line">
            <a:avLst/>
          </a:prstGeom>
          <a:ln w="19050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3428992" y="3786190"/>
            <a:ext cx="1214446" cy="1001842"/>
          </a:xfrm>
          <a:prstGeom prst="line">
            <a:avLst/>
          </a:prstGeom>
          <a:ln w="19050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82238" y="1862676"/>
            <a:ext cx="8294218" cy="4320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382238" y="2294724"/>
            <a:ext cx="8294218" cy="4320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6" grpId="0" animBg="1"/>
      <p:bldP spid="67" grpId="0"/>
      <p:bldP spid="70" grpId="0"/>
      <p:bldP spid="71" grpId="0"/>
      <p:bldP spid="80" grpId="0" animBg="1"/>
      <p:bldP spid="81" grpId="0"/>
      <p:bldP spid="85" grpId="0"/>
      <p:bldP spid="86" grpId="0"/>
      <p:bldP spid="99" grpId="0"/>
      <p:bldP spid="114" grpId="0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Dominance – Strategies (2/2)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755576" y="1412776"/>
            <a:ext cx="597659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To improve his level of dominance, an agent </a:t>
            </a:r>
            <a:r>
              <a:rPr lang="en-US" sz="2000" b="1" i="1" kern="0" dirty="0" err="1" smtClean="0">
                <a:latin typeface="Cambria" pitchFamily="18" charset="0"/>
                <a:cs typeface="+mn-cs"/>
              </a:rPr>
              <a:t>i</a:t>
            </a:r>
            <a:r>
              <a:rPr lang="en-US" sz="2000" b="1" kern="0" dirty="0" smtClean="0">
                <a:latin typeface="Cambria" pitchFamily="18" charset="0"/>
                <a:cs typeface="+mn-cs"/>
              </a:rPr>
              <a:t> can :</a:t>
            </a:r>
            <a:endParaRPr lang="en-US" sz="2000" b="1" kern="0" dirty="0">
              <a:latin typeface="Cambria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239" y="1484213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54" name="Ellipse 22"/>
          <p:cNvSpPr/>
          <p:nvPr/>
        </p:nvSpPr>
        <p:spPr>
          <a:xfrm>
            <a:off x="571473" y="2001827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55" name="ZoneTexte 31"/>
          <p:cNvSpPr txBox="1">
            <a:spLocks noChangeArrowheads="1"/>
          </p:cNvSpPr>
          <p:nvPr/>
        </p:nvSpPr>
        <p:spPr bwMode="auto">
          <a:xfrm>
            <a:off x="714348" y="1857364"/>
            <a:ext cx="824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Try to increase the motivational investment of the other agent</a:t>
            </a:r>
            <a:endParaRPr lang="en-US" sz="1400" dirty="0"/>
          </a:p>
        </p:txBody>
      </p:sp>
      <p:sp>
        <p:nvSpPr>
          <p:cNvPr id="56" name="Ellipse 22"/>
          <p:cNvSpPr/>
          <p:nvPr/>
        </p:nvSpPr>
        <p:spPr>
          <a:xfrm>
            <a:off x="571473" y="2505883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57" name="ZoneTexte 31"/>
          <p:cNvSpPr txBox="1">
            <a:spLocks noChangeArrowheads="1"/>
          </p:cNvSpPr>
          <p:nvPr/>
        </p:nvSpPr>
        <p:spPr bwMode="auto">
          <a:xfrm>
            <a:off x="714348" y="2361420"/>
            <a:ext cx="824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Deny alternative sources for the other agent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185305" y="3320988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257313" y="353701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 dominance </a:t>
            </a:r>
            <a:r>
              <a:rPr lang="fr-FR" sz="1600" b="1" dirty="0" err="1" smtClean="0">
                <a:solidFill>
                  <a:schemeClr val="tx2"/>
                </a:solidFill>
              </a:rPr>
              <a:t>toward</a:t>
            </a:r>
            <a:r>
              <a:rPr lang="fr-FR" sz="1600" b="1" dirty="0" smtClean="0">
                <a:solidFill>
                  <a:schemeClr val="tx2"/>
                </a:solidFill>
              </a:rPr>
              <a:t> </a:t>
            </a:r>
            <a:r>
              <a:rPr lang="fr-FR" sz="1600" b="1" i="1" dirty="0" smtClean="0">
                <a:solidFill>
                  <a:schemeClr val="tx2"/>
                </a:solidFill>
              </a:rPr>
              <a:t>j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49601" y="3609020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2849601" y="3825044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3425665" y="3320988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3425665" y="35370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B</a:t>
            </a:r>
            <a:r>
              <a:rPr lang="fr-FR" sz="1600" b="1" i="1" baseline="-25000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(</a:t>
            </a:r>
            <a:r>
              <a:rPr lang="fr-FR" sz="1600" b="1" i="1" dirty="0" smtClean="0">
                <a:solidFill>
                  <a:schemeClr val="tx2"/>
                </a:solidFill>
              </a:rPr>
              <a:t>j</a:t>
            </a:r>
            <a:r>
              <a:rPr lang="fr-FR" sz="1600" b="1" dirty="0" smtClean="0">
                <a:solidFill>
                  <a:schemeClr val="tx2"/>
                </a:solidFill>
              </a:rPr>
              <a:t> dependence upon </a:t>
            </a:r>
            <a:r>
              <a:rPr lang="fr-FR" sz="1600" b="1" i="1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)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06619" y="3320988"/>
            <a:ext cx="25356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6506619" y="3549552"/>
            <a:ext cx="2643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B</a:t>
            </a:r>
            <a:r>
              <a:rPr lang="fr-FR" sz="1600" b="1" baseline="-25000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(i dependence </a:t>
            </a:r>
            <a:r>
              <a:rPr lang="fr-FR" sz="1600" b="1" dirty="0" err="1" smtClean="0">
                <a:solidFill>
                  <a:schemeClr val="tx2"/>
                </a:solidFill>
              </a:rPr>
              <a:t>upon</a:t>
            </a:r>
            <a:r>
              <a:rPr lang="fr-FR" sz="1600" b="1" dirty="0" smtClean="0">
                <a:solidFill>
                  <a:schemeClr val="tx2"/>
                </a:solidFill>
              </a:rPr>
              <a:t> j)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935115" y="3692428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22"/>
          <p:cNvSpPr/>
          <p:nvPr/>
        </p:nvSpPr>
        <p:spPr>
          <a:xfrm>
            <a:off x="501619" y="4869607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90" name="ZoneTexte 31"/>
          <p:cNvSpPr txBox="1">
            <a:spLocks noChangeArrowheads="1"/>
          </p:cNvSpPr>
          <p:nvPr/>
        </p:nvSpPr>
        <p:spPr bwMode="auto">
          <a:xfrm>
            <a:off x="644494" y="4725144"/>
            <a:ext cx="824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Find other intentions for which he can be helpful</a:t>
            </a:r>
            <a:endParaRPr lang="en-US" sz="1400" dirty="0"/>
          </a:p>
        </p:txBody>
      </p:sp>
      <p:sp>
        <p:nvSpPr>
          <p:cNvPr id="91" name="Ellipse 22"/>
          <p:cNvSpPr/>
          <p:nvPr/>
        </p:nvSpPr>
        <p:spPr>
          <a:xfrm>
            <a:off x="501619" y="5373663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92" name="ZoneTexte 31"/>
          <p:cNvSpPr txBox="1">
            <a:spLocks noChangeArrowheads="1"/>
          </p:cNvSpPr>
          <p:nvPr/>
        </p:nvSpPr>
        <p:spPr bwMode="auto">
          <a:xfrm>
            <a:off x="644494" y="5229200"/>
            <a:ext cx="824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Find other intentions for which he can be threatening</a:t>
            </a:r>
            <a:endParaRPr lang="en-US" sz="1400" dirty="0"/>
          </a:p>
        </p:txBody>
      </p:sp>
      <p:cxnSp>
        <p:nvCxnSpPr>
          <p:cNvPr id="93" name="Connecteur droit 92"/>
          <p:cNvCxnSpPr>
            <a:endCxn id="82" idx="0"/>
          </p:cNvCxnSpPr>
          <p:nvPr/>
        </p:nvCxnSpPr>
        <p:spPr>
          <a:xfrm flipH="1">
            <a:off x="4649801" y="2073264"/>
            <a:ext cx="1002479" cy="1247724"/>
          </a:xfrm>
          <a:prstGeom prst="line">
            <a:avLst/>
          </a:prstGeom>
          <a:ln w="19050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>
            <a:endCxn id="82" idx="0"/>
          </p:cNvCxnSpPr>
          <p:nvPr/>
        </p:nvCxnSpPr>
        <p:spPr>
          <a:xfrm>
            <a:off x="4355976" y="2541601"/>
            <a:ext cx="293825" cy="779387"/>
          </a:xfrm>
          <a:prstGeom prst="line">
            <a:avLst/>
          </a:prstGeom>
          <a:ln w="19050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>
            <a:endCxn id="82" idx="2"/>
          </p:cNvCxnSpPr>
          <p:nvPr/>
        </p:nvCxnSpPr>
        <p:spPr>
          <a:xfrm flipV="1">
            <a:off x="4502888" y="4113076"/>
            <a:ext cx="146913" cy="792250"/>
          </a:xfrm>
          <a:prstGeom prst="line">
            <a:avLst/>
          </a:prstGeom>
          <a:ln w="19050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>
            <a:endCxn id="82" idx="2"/>
          </p:cNvCxnSpPr>
          <p:nvPr/>
        </p:nvCxnSpPr>
        <p:spPr>
          <a:xfrm flipH="1" flipV="1">
            <a:off x="4649801" y="4113076"/>
            <a:ext cx="282240" cy="1332024"/>
          </a:xfrm>
          <a:prstGeom prst="line">
            <a:avLst/>
          </a:prstGeom>
          <a:ln w="19050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 animBg="1"/>
      <p:bldP spid="57" grpId="0"/>
      <p:bldP spid="89" grpId="0" animBg="1"/>
      <p:bldP spid="90" grpId="0"/>
      <p:bldP spid="91" grpId="0" animBg="1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How to represent social relations? (2/2)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683568" y="2924944"/>
            <a:ext cx="172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Dominance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643" y="2996381"/>
            <a:ext cx="144462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684213" y="5157788"/>
            <a:ext cx="20161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Familiarity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288" y="5229225"/>
            <a:ext cx="144462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2" name="Ellipse 22"/>
          <p:cNvSpPr/>
          <p:nvPr/>
        </p:nvSpPr>
        <p:spPr>
          <a:xfrm>
            <a:off x="899468" y="3572644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82" name="ZoneTexte 31"/>
          <p:cNvSpPr txBox="1">
            <a:spLocks noChangeArrowheads="1"/>
          </p:cNvSpPr>
          <p:nvPr/>
        </p:nvSpPr>
        <p:spPr bwMode="auto">
          <a:xfrm>
            <a:off x="1042343" y="3428181"/>
            <a:ext cx="563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mbria" pitchFamily="18" charset="0"/>
              </a:rPr>
              <a:t>“</a:t>
            </a:r>
            <a:r>
              <a:rPr lang="en-US" sz="1400" i="1">
                <a:latin typeface="Cambria" pitchFamily="18" charset="0"/>
              </a:rPr>
              <a:t>the capacity of one agent to affect the behavior of another” </a:t>
            </a:r>
            <a:r>
              <a:rPr lang="en-US" sz="800" i="1">
                <a:latin typeface="Cambria" pitchFamily="18" charset="0"/>
              </a:rPr>
              <a:t>(Prada &amp; Paiva, 2008)</a:t>
            </a:r>
          </a:p>
        </p:txBody>
      </p:sp>
      <p:sp>
        <p:nvSpPr>
          <p:cNvPr id="25" name="Ellipse 22"/>
          <p:cNvSpPr/>
          <p:nvPr/>
        </p:nvSpPr>
        <p:spPr>
          <a:xfrm>
            <a:off x="900113" y="5805488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84" name="ZoneTexte 31"/>
          <p:cNvSpPr txBox="1">
            <a:spLocks noChangeArrowheads="1"/>
          </p:cNvSpPr>
          <p:nvPr/>
        </p:nvSpPr>
        <p:spPr bwMode="auto">
          <a:xfrm>
            <a:off x="1042988" y="5661025"/>
            <a:ext cx="431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mbria" pitchFamily="18" charset="0"/>
              </a:rPr>
              <a:t>“</a:t>
            </a:r>
            <a:r>
              <a:rPr lang="en-US" sz="1400" i="1">
                <a:latin typeface="Cambria" pitchFamily="18" charset="0"/>
              </a:rPr>
              <a:t>mutual knowledge of personal information” </a:t>
            </a:r>
            <a:r>
              <a:rPr lang="en-US" sz="800" i="1">
                <a:latin typeface="Cambria" pitchFamily="18" charset="0"/>
              </a:rPr>
              <a:t>(Svennevig, 1999)</a:t>
            </a:r>
          </a:p>
        </p:txBody>
      </p:sp>
      <p:pic>
        <p:nvPicPr>
          <p:cNvPr id="71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797425"/>
            <a:ext cx="2303463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8"/>
          <p:cNvGrpSpPr>
            <a:grpSpLocks/>
          </p:cNvGrpSpPr>
          <p:nvPr/>
        </p:nvGrpSpPr>
        <p:grpSpPr bwMode="auto">
          <a:xfrm>
            <a:off x="6804025" y="1700213"/>
            <a:ext cx="2038350" cy="1628775"/>
            <a:chOff x="3728280" y="3367043"/>
            <a:chExt cx="4325816" cy="3030125"/>
          </a:xfrm>
        </p:grpSpPr>
        <p:sp>
          <p:nvSpPr>
            <p:cNvPr id="33" name="Ellipse 29"/>
            <p:cNvSpPr/>
            <p:nvPr/>
          </p:nvSpPr>
          <p:spPr>
            <a:xfrm>
              <a:off x="4789521" y="3789369"/>
              <a:ext cx="2375155" cy="21588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cxnSp>
          <p:nvCxnSpPr>
            <p:cNvPr id="34" name="Connecteur droit 30"/>
            <p:cNvCxnSpPr>
              <a:stCxn id="33" idx="2"/>
              <a:endCxn id="33" idx="6"/>
            </p:cNvCxnSpPr>
            <p:nvPr/>
          </p:nvCxnSpPr>
          <p:spPr>
            <a:xfrm>
              <a:off x="4789521" y="4870291"/>
              <a:ext cx="2375155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1"/>
            <p:cNvCxnSpPr>
              <a:stCxn id="33" idx="0"/>
              <a:endCxn id="33" idx="4"/>
            </p:cNvCxnSpPr>
            <p:nvPr/>
          </p:nvCxnSpPr>
          <p:spPr>
            <a:xfrm>
              <a:off x="5975414" y="3789369"/>
              <a:ext cx="0" cy="21588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7" name="ZoneTexte 13"/>
            <p:cNvSpPr txBox="1">
              <a:spLocks noChangeArrowheads="1"/>
            </p:cNvSpPr>
            <p:nvPr/>
          </p:nvSpPr>
          <p:spPr bwMode="auto">
            <a:xfrm>
              <a:off x="5256598" y="3367043"/>
              <a:ext cx="1503593" cy="40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/>
                <a:t>Dominant</a:t>
              </a:r>
            </a:p>
          </p:txBody>
        </p:sp>
        <p:sp>
          <p:nvSpPr>
            <p:cNvPr id="7198" name="ZoneTexte 14"/>
            <p:cNvSpPr txBox="1">
              <a:spLocks noChangeArrowheads="1"/>
            </p:cNvSpPr>
            <p:nvPr/>
          </p:nvSpPr>
          <p:spPr bwMode="auto">
            <a:xfrm>
              <a:off x="7090578" y="4706690"/>
              <a:ext cx="963518" cy="40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Liking</a:t>
              </a:r>
            </a:p>
          </p:txBody>
        </p:sp>
        <p:cxnSp>
          <p:nvCxnSpPr>
            <p:cNvPr id="38" name="Connecteur droit avec flèche 34"/>
            <p:cNvCxnSpPr/>
            <p:nvPr/>
          </p:nvCxnSpPr>
          <p:spPr>
            <a:xfrm flipV="1">
              <a:off x="6012473" y="3901596"/>
              <a:ext cx="313320" cy="968695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0" name="ZoneTexte 17"/>
            <p:cNvSpPr txBox="1">
              <a:spLocks noChangeArrowheads="1"/>
            </p:cNvSpPr>
            <p:nvPr/>
          </p:nvSpPr>
          <p:spPr bwMode="auto">
            <a:xfrm>
              <a:off x="3728280" y="4706690"/>
              <a:ext cx="1201678" cy="40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 dirty="0"/>
                <a:t>Disliking</a:t>
              </a:r>
            </a:p>
          </p:txBody>
        </p:sp>
        <p:sp>
          <p:nvSpPr>
            <p:cNvPr id="7201" name="ZoneTexte 18"/>
            <p:cNvSpPr txBox="1">
              <a:spLocks noChangeArrowheads="1"/>
            </p:cNvSpPr>
            <p:nvPr/>
          </p:nvSpPr>
          <p:spPr bwMode="auto">
            <a:xfrm>
              <a:off x="5256598" y="6046337"/>
              <a:ext cx="1276895" cy="35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Submissive</a:t>
              </a:r>
            </a:p>
          </p:txBody>
        </p:sp>
        <p:sp>
          <p:nvSpPr>
            <p:cNvPr id="7202" name="ZoneTexte 19"/>
            <p:cNvSpPr txBox="1">
              <a:spLocks noChangeArrowheads="1"/>
            </p:cNvSpPr>
            <p:nvPr/>
          </p:nvSpPr>
          <p:spPr bwMode="auto">
            <a:xfrm rot="-4353715">
              <a:off x="6197139" y="4231339"/>
              <a:ext cx="343676" cy="45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800">
                <a:solidFill>
                  <a:srgbClr val="0070C0"/>
                </a:solidFill>
              </a:endParaRPr>
            </a:p>
          </p:txBody>
        </p:sp>
      </p:grpSp>
      <p:sp>
        <p:nvSpPr>
          <p:cNvPr id="42" name="Espace réservé du contenu 2"/>
          <p:cNvSpPr txBox="1">
            <a:spLocks/>
          </p:cNvSpPr>
          <p:nvPr/>
        </p:nvSpPr>
        <p:spPr bwMode="auto">
          <a:xfrm>
            <a:off x="755650" y="134143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Several dimensions used to define social relations</a:t>
            </a: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8313" y="141287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7" name="Ellipse 22"/>
          <p:cNvSpPr/>
          <p:nvPr/>
        </p:nvSpPr>
        <p:spPr>
          <a:xfrm>
            <a:off x="900113" y="1916113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90" name="ZoneTexte 31"/>
          <p:cNvSpPr txBox="1">
            <a:spLocks noChangeArrowheads="1"/>
          </p:cNvSpPr>
          <p:nvPr/>
        </p:nvSpPr>
        <p:spPr bwMode="auto">
          <a:xfrm>
            <a:off x="1042988" y="1773238"/>
            <a:ext cx="4624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Dominance and liking are the most widely used </a:t>
            </a:r>
            <a:r>
              <a:rPr lang="en-US" sz="800" i="1" dirty="0"/>
              <a:t>(Argyle, 1988)</a:t>
            </a:r>
          </a:p>
          <a:p>
            <a:endParaRPr lang="en-US" sz="1400" dirty="0"/>
          </a:p>
        </p:txBody>
      </p:sp>
      <p:sp>
        <p:nvSpPr>
          <p:cNvPr id="49" name="Ellipse 22"/>
          <p:cNvSpPr/>
          <p:nvPr/>
        </p:nvSpPr>
        <p:spPr>
          <a:xfrm>
            <a:off x="900113" y="2420938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92" name="ZoneTexte 31"/>
          <p:cNvSpPr txBox="1">
            <a:spLocks noChangeArrowheads="1"/>
          </p:cNvSpPr>
          <p:nvPr/>
        </p:nvSpPr>
        <p:spPr bwMode="auto">
          <a:xfrm>
            <a:off x="1042988" y="2276475"/>
            <a:ext cx="4808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Familiarity useful for long-term relationship </a:t>
            </a:r>
            <a:r>
              <a:rPr lang="en-US" sz="800" i="1" dirty="0"/>
              <a:t>(</a:t>
            </a:r>
            <a:r>
              <a:rPr lang="en-US" sz="800" i="1" dirty="0" err="1"/>
              <a:t>Bickmore</a:t>
            </a:r>
            <a:r>
              <a:rPr lang="en-US" sz="800" i="1" dirty="0"/>
              <a:t> &amp; Picard, 2005)</a:t>
            </a:r>
          </a:p>
        </p:txBody>
      </p:sp>
      <p:sp>
        <p:nvSpPr>
          <p:cNvPr id="7193" name="Rectangle 43"/>
          <p:cNvSpPr>
            <a:spLocks noChangeArrowheads="1"/>
          </p:cNvSpPr>
          <p:nvPr/>
        </p:nvSpPr>
        <p:spPr bwMode="auto">
          <a:xfrm>
            <a:off x="6732588" y="6092825"/>
            <a:ext cx="1228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1">
                <a:latin typeface="Cambria" pitchFamily="18" charset="0"/>
              </a:rPr>
              <a:t>(Altman &amp; Taylor, 1973)</a:t>
            </a:r>
            <a:endParaRPr lang="fr-FR" sz="800"/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684833" y="4004295"/>
            <a:ext cx="11509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Liking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908" y="4077320"/>
            <a:ext cx="144462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9" name="Ellipse 22"/>
          <p:cNvSpPr/>
          <p:nvPr/>
        </p:nvSpPr>
        <p:spPr>
          <a:xfrm>
            <a:off x="900733" y="4653583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0" name="ZoneTexte 31"/>
          <p:cNvSpPr txBox="1">
            <a:spLocks noChangeArrowheads="1"/>
          </p:cNvSpPr>
          <p:nvPr/>
        </p:nvSpPr>
        <p:spPr bwMode="auto">
          <a:xfrm>
            <a:off x="1043608" y="4509120"/>
            <a:ext cx="669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mbria" pitchFamily="18" charset="0"/>
              </a:rPr>
              <a:t>“</a:t>
            </a:r>
            <a:r>
              <a:rPr lang="en-US" sz="1400" i="1">
                <a:latin typeface="Cambria" pitchFamily="18" charset="0"/>
              </a:rPr>
              <a:t>A general and enduring positive or negative feeling about some person” </a:t>
            </a:r>
            <a:r>
              <a:rPr lang="en-US" sz="800" i="1">
                <a:latin typeface="Cambria" pitchFamily="18" charset="0"/>
              </a:rPr>
              <a:t>(Moshkina &amp; Arkin, 2003)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4282" y="3786190"/>
            <a:ext cx="7572428" cy="12241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Liking – Theory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755650" y="134143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Based on </a:t>
            </a:r>
            <a:r>
              <a:rPr lang="en-US" sz="2000" b="1" kern="0" dirty="0" err="1" smtClean="0">
                <a:latin typeface="Cambria" pitchFamily="18" charset="0"/>
                <a:cs typeface="+mn-cs"/>
              </a:rPr>
              <a:t>Heider’s</a:t>
            </a:r>
            <a:r>
              <a:rPr lang="en-US" sz="2000" b="1" kern="0" dirty="0" smtClean="0">
                <a:latin typeface="Cambria" pitchFamily="18" charset="0"/>
                <a:cs typeface="+mn-cs"/>
              </a:rPr>
              <a:t> Balance Theory</a:t>
            </a:r>
            <a:r>
              <a:rPr lang="en-US" sz="800" i="1" dirty="0" smtClean="0">
                <a:latin typeface="+mj-lt"/>
              </a:rPr>
              <a:t>(</a:t>
            </a:r>
            <a:r>
              <a:rPr lang="en-US" sz="800" i="1" dirty="0" err="1" smtClean="0">
                <a:latin typeface="+mj-lt"/>
              </a:rPr>
              <a:t>Heider</a:t>
            </a:r>
            <a:r>
              <a:rPr lang="en-US" sz="800" i="1" dirty="0" smtClean="0">
                <a:latin typeface="+mj-lt"/>
              </a:rPr>
              <a:t>, 1958)</a:t>
            </a:r>
            <a:r>
              <a:rPr lang="en-US" sz="800" i="1" kern="0" dirty="0" smtClean="0">
                <a:latin typeface="+mj-lt"/>
                <a:cs typeface="+mn-cs"/>
              </a:rPr>
              <a:t> </a:t>
            </a:r>
            <a:endParaRPr lang="en-US" sz="800" i="1" kern="0" dirty="0">
              <a:latin typeface="+mj-lt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141287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3131840" y="1916832"/>
            <a:ext cx="2740805" cy="1629762"/>
            <a:chOff x="3419872" y="1772816"/>
            <a:chExt cx="2740805" cy="1629762"/>
          </a:xfrm>
        </p:grpSpPr>
        <p:grpSp>
          <p:nvGrpSpPr>
            <p:cNvPr id="42" name="Groupe 50"/>
            <p:cNvGrpSpPr/>
            <p:nvPr/>
          </p:nvGrpSpPr>
          <p:grpSpPr>
            <a:xfrm>
              <a:off x="3419872" y="1772816"/>
              <a:ext cx="2740805" cy="1629762"/>
              <a:chOff x="2775744" y="2709068"/>
              <a:chExt cx="2740805" cy="1629762"/>
            </a:xfrm>
          </p:grpSpPr>
          <p:sp>
            <p:nvSpPr>
              <p:cNvPr id="44" name="ZoneTexte 43"/>
              <p:cNvSpPr txBox="1"/>
              <p:nvPr/>
            </p:nvSpPr>
            <p:spPr>
              <a:xfrm>
                <a:off x="3783856" y="2709068"/>
                <a:ext cx="9361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100" b="1" i="1" dirty="0" smtClean="0"/>
                  <a:t>Concept X</a:t>
                </a:r>
                <a:endParaRPr lang="fr-FR" sz="1000" i="1" dirty="0"/>
              </a:p>
            </p:txBody>
          </p:sp>
          <p:sp>
            <p:nvSpPr>
              <p:cNvPr id="45" name="Flèche droite 44"/>
              <p:cNvSpPr/>
              <p:nvPr/>
            </p:nvSpPr>
            <p:spPr>
              <a:xfrm>
                <a:off x="3855864" y="3789188"/>
                <a:ext cx="526559" cy="205064"/>
              </a:xfrm>
              <a:prstGeom prst="rightArrow">
                <a:avLst/>
              </a:prstGeom>
              <a:solidFill>
                <a:schemeClr val="tx2">
                  <a:lumMod val="65000"/>
                  <a:alpha val="36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400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2775744" y="4077220"/>
                <a:ext cx="12286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100" b="1" i="1" dirty="0" smtClean="0"/>
                  <a:t>Agent B</a:t>
                </a:r>
                <a:endParaRPr lang="fr-FR" sz="1000" i="1" dirty="0"/>
              </a:p>
            </p:txBody>
          </p: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9380" y="3443649"/>
                <a:ext cx="605537" cy="633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14222" y="3425879"/>
                <a:ext cx="663341" cy="651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ZoneTexte 48"/>
              <p:cNvSpPr txBox="1"/>
              <p:nvPr/>
            </p:nvSpPr>
            <p:spPr>
              <a:xfrm>
                <a:off x="4287912" y="4077220"/>
                <a:ext cx="12286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100" b="1" i="1" dirty="0" smtClean="0"/>
                  <a:t>Agent A</a:t>
                </a:r>
                <a:endParaRPr lang="fr-FR" sz="1000" i="1" dirty="0"/>
              </a:p>
            </p:txBody>
          </p:sp>
          <p:sp>
            <p:nvSpPr>
              <p:cNvPr id="50" name="Flèche droite 49"/>
              <p:cNvSpPr/>
              <p:nvPr/>
            </p:nvSpPr>
            <p:spPr>
              <a:xfrm rot="18572830">
                <a:off x="3257372" y="2964357"/>
                <a:ext cx="629409" cy="208932"/>
              </a:xfrm>
              <a:prstGeom prst="rightArrow">
                <a:avLst/>
              </a:prstGeom>
              <a:solidFill>
                <a:schemeClr val="tx2">
                  <a:lumMod val="65000"/>
                  <a:alpha val="36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400"/>
              </a:p>
            </p:txBody>
          </p:sp>
        </p:grpSp>
        <p:sp>
          <p:nvSpPr>
            <p:cNvPr id="43" name="Flèche droite 42"/>
            <p:cNvSpPr/>
            <p:nvPr/>
          </p:nvSpPr>
          <p:spPr>
            <a:xfrm rot="14276939">
              <a:off x="5176028" y="2008843"/>
              <a:ext cx="612725" cy="235354"/>
            </a:xfrm>
            <a:prstGeom prst="rightArrow">
              <a:avLst/>
            </a:prstGeom>
            <a:solidFill>
              <a:schemeClr val="tx2">
                <a:lumMod val="65000"/>
                <a:alpha val="36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sp>
        <p:nvSpPr>
          <p:cNvPr id="51" name="Espace réservé du contenu 2"/>
          <p:cNvSpPr txBox="1">
            <a:spLocks/>
          </p:cNvSpPr>
          <p:nvPr/>
        </p:nvSpPr>
        <p:spPr bwMode="auto">
          <a:xfrm>
            <a:off x="755576" y="3717032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A relation is balanced :</a:t>
            </a:r>
            <a:endParaRPr lang="en-US" sz="800" i="1" kern="0" dirty="0">
              <a:latin typeface="+mj-lt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8239" y="3788469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53" name="ZoneTexte 31"/>
          <p:cNvSpPr txBox="1">
            <a:spLocks noChangeArrowheads="1"/>
          </p:cNvSpPr>
          <p:nvPr/>
        </p:nvSpPr>
        <p:spPr bwMode="auto">
          <a:xfrm>
            <a:off x="755576" y="4221088"/>
            <a:ext cx="3999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Cambria" pitchFamily="18" charset="0"/>
              </a:rPr>
              <a:t>“If all three relations are positive in all respects (…)</a:t>
            </a:r>
          </a:p>
        </p:txBody>
      </p:sp>
      <p:sp>
        <p:nvSpPr>
          <p:cNvPr id="54" name="Ellipse 22"/>
          <p:cNvSpPr/>
          <p:nvPr/>
        </p:nvSpPr>
        <p:spPr>
          <a:xfrm>
            <a:off x="611560" y="4365104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56" name="ZoneTexte 31"/>
          <p:cNvSpPr txBox="1">
            <a:spLocks noChangeArrowheads="1"/>
          </p:cNvSpPr>
          <p:nvPr/>
        </p:nvSpPr>
        <p:spPr bwMode="auto">
          <a:xfrm>
            <a:off x="769670" y="4596078"/>
            <a:ext cx="34648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Cambria" pitchFamily="18" charset="0"/>
              </a:rPr>
              <a:t>(….) or if two are negative </a:t>
            </a:r>
            <a:r>
              <a:rPr lang="en-US" sz="1400" i="1" dirty="0" smtClean="0">
                <a:latin typeface="Cambria" pitchFamily="18" charset="0"/>
              </a:rPr>
              <a:t>and </a:t>
            </a:r>
            <a:r>
              <a:rPr lang="en-US" sz="1400" i="1" dirty="0" smtClean="0">
                <a:latin typeface="Cambria" pitchFamily="18" charset="0"/>
              </a:rPr>
              <a:t>one positive.”</a:t>
            </a:r>
          </a:p>
        </p:txBody>
      </p:sp>
      <p:sp>
        <p:nvSpPr>
          <p:cNvPr id="57" name="Ellipse 22"/>
          <p:cNvSpPr/>
          <p:nvPr/>
        </p:nvSpPr>
        <p:spPr>
          <a:xfrm>
            <a:off x="625654" y="4740094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6372200" y="3645024"/>
            <a:ext cx="1771700" cy="1166936"/>
            <a:chOff x="6516216" y="2132856"/>
            <a:chExt cx="1771700" cy="1166936"/>
          </a:xfrm>
        </p:grpSpPr>
        <p:sp>
          <p:nvSpPr>
            <p:cNvPr id="58" name="ZoneTexte 57"/>
            <p:cNvSpPr txBox="1"/>
            <p:nvPr/>
          </p:nvSpPr>
          <p:spPr>
            <a:xfrm>
              <a:off x="7092280" y="2132856"/>
              <a:ext cx="7291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i="1" dirty="0" smtClean="0"/>
                <a:t>Concept</a:t>
              </a:r>
              <a:endParaRPr lang="fr-FR" sz="900" b="1" i="1" dirty="0"/>
            </a:p>
          </p:txBody>
        </p:sp>
        <p:sp>
          <p:nvSpPr>
            <p:cNvPr id="59" name="Flèche droite 58"/>
            <p:cNvSpPr/>
            <p:nvPr/>
          </p:nvSpPr>
          <p:spPr>
            <a:xfrm>
              <a:off x="7164288" y="2852936"/>
              <a:ext cx="414086" cy="159819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516216" y="3068960"/>
              <a:ext cx="7001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B</a:t>
              </a:r>
              <a:endParaRPr lang="fr-FR" sz="900" i="1" dirty="0"/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948" y="2726691"/>
              <a:ext cx="355612" cy="37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2708920"/>
              <a:ext cx="386781" cy="37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ZoneTexte 62"/>
            <p:cNvSpPr txBox="1"/>
            <p:nvPr/>
          </p:nvSpPr>
          <p:spPr>
            <a:xfrm>
              <a:off x="7596336" y="3068960"/>
              <a:ext cx="6915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A</a:t>
              </a:r>
              <a:endParaRPr lang="fr-FR" sz="900" i="1" dirty="0"/>
            </a:p>
          </p:txBody>
        </p:sp>
        <p:sp>
          <p:nvSpPr>
            <p:cNvPr id="64" name="Flèche droite 63"/>
            <p:cNvSpPr/>
            <p:nvPr/>
          </p:nvSpPr>
          <p:spPr>
            <a:xfrm rot="18572830">
              <a:off x="6875736" y="2421989"/>
              <a:ext cx="361078" cy="168769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65" name="Flèche droite 64"/>
            <p:cNvSpPr/>
            <p:nvPr/>
          </p:nvSpPr>
          <p:spPr>
            <a:xfrm rot="13812327">
              <a:off x="7608749" y="2398343"/>
              <a:ext cx="315106" cy="188563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6444208" y="5013176"/>
            <a:ext cx="1771130" cy="1166936"/>
            <a:chOff x="6516216" y="4149080"/>
            <a:chExt cx="1771130" cy="1166936"/>
          </a:xfrm>
        </p:grpSpPr>
        <p:sp>
          <p:nvSpPr>
            <p:cNvPr id="66" name="ZoneTexte 65"/>
            <p:cNvSpPr txBox="1"/>
            <p:nvPr/>
          </p:nvSpPr>
          <p:spPr>
            <a:xfrm>
              <a:off x="7092280" y="4149080"/>
              <a:ext cx="7291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i="1" dirty="0" smtClean="0"/>
                <a:t>Concept</a:t>
              </a:r>
              <a:endParaRPr lang="fr-FR" sz="900" b="1" i="1" dirty="0"/>
            </a:p>
          </p:txBody>
        </p:sp>
        <p:sp>
          <p:nvSpPr>
            <p:cNvPr id="67" name="Flèche droite 66"/>
            <p:cNvSpPr/>
            <p:nvPr/>
          </p:nvSpPr>
          <p:spPr>
            <a:xfrm>
              <a:off x="7164288" y="4869160"/>
              <a:ext cx="414086" cy="159819"/>
            </a:xfrm>
            <a:prstGeom prst="rightArrow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516216" y="5085184"/>
              <a:ext cx="699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B</a:t>
              </a:r>
              <a:endParaRPr lang="fr-FR" sz="900" i="1" dirty="0"/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948" y="4742915"/>
              <a:ext cx="355612" cy="37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25144"/>
              <a:ext cx="386781" cy="37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ZoneTexte 70"/>
            <p:cNvSpPr txBox="1"/>
            <p:nvPr/>
          </p:nvSpPr>
          <p:spPr>
            <a:xfrm>
              <a:off x="7596336" y="5085184"/>
              <a:ext cx="6910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A</a:t>
              </a:r>
              <a:endParaRPr lang="fr-FR" sz="900" i="1" dirty="0"/>
            </a:p>
          </p:txBody>
        </p:sp>
        <p:sp>
          <p:nvSpPr>
            <p:cNvPr id="72" name="Flèche droite 71"/>
            <p:cNvSpPr/>
            <p:nvPr/>
          </p:nvSpPr>
          <p:spPr>
            <a:xfrm rot="18572830">
              <a:off x="6875736" y="4438213"/>
              <a:ext cx="361078" cy="168769"/>
            </a:xfrm>
            <a:prstGeom prst="rightArrow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73" name="Flèche droite 72"/>
            <p:cNvSpPr/>
            <p:nvPr/>
          </p:nvSpPr>
          <p:spPr>
            <a:xfrm rot="13812327">
              <a:off x="7608749" y="4414567"/>
              <a:ext cx="315106" cy="188563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sp>
        <p:nvSpPr>
          <p:cNvPr id="76" name="Rectangle à coins arrondis 75"/>
          <p:cNvSpPr/>
          <p:nvPr/>
        </p:nvSpPr>
        <p:spPr>
          <a:xfrm>
            <a:off x="5220072" y="3717032"/>
            <a:ext cx="1253993" cy="459275"/>
          </a:xfrm>
          <a:prstGeom prst="wedgeRoundRectCallout">
            <a:avLst>
              <a:gd name="adj1" fmla="val 51808"/>
              <a:gd name="adj2" fmla="val 78717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7" name="ZoneTexte 31"/>
          <p:cNvSpPr txBox="1">
            <a:spLocks noChangeArrowheads="1"/>
          </p:cNvSpPr>
          <p:nvPr/>
        </p:nvSpPr>
        <p:spPr bwMode="auto">
          <a:xfrm>
            <a:off x="5292080" y="3789040"/>
            <a:ext cx="1174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like chocolate.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7884368" y="3717032"/>
            <a:ext cx="864095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9" name="ZoneTexte 31"/>
          <p:cNvSpPr txBox="1">
            <a:spLocks noChangeArrowheads="1"/>
          </p:cNvSpPr>
          <p:nvPr/>
        </p:nvSpPr>
        <p:spPr bwMode="auto">
          <a:xfrm>
            <a:off x="7956375" y="3789040"/>
            <a:ext cx="696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Me too !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82" name="Rectangle à coins arrondis 81"/>
          <p:cNvSpPr/>
          <p:nvPr/>
        </p:nvSpPr>
        <p:spPr>
          <a:xfrm>
            <a:off x="5076056" y="5013176"/>
            <a:ext cx="1398009" cy="459275"/>
          </a:xfrm>
          <a:prstGeom prst="wedgeRoundRectCallout">
            <a:avLst>
              <a:gd name="adj1" fmla="val 51808"/>
              <a:gd name="adj2" fmla="val 78717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3" name="ZoneTexte 31"/>
          <p:cNvSpPr txBox="1">
            <a:spLocks noChangeArrowheads="1"/>
          </p:cNvSpPr>
          <p:nvPr/>
        </p:nvSpPr>
        <p:spPr bwMode="auto">
          <a:xfrm>
            <a:off x="5076056" y="5085184"/>
            <a:ext cx="14107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don’t like bravery.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7956376" y="5013176"/>
            <a:ext cx="864095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5" name="ZoneTexte 31"/>
          <p:cNvSpPr txBox="1">
            <a:spLocks noChangeArrowheads="1"/>
          </p:cNvSpPr>
          <p:nvPr/>
        </p:nvSpPr>
        <p:spPr bwMode="auto">
          <a:xfrm>
            <a:off x="8172400" y="5085184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do.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55" name="Espace réservé du contenu 2"/>
          <p:cNvSpPr txBox="1">
            <a:spLocks/>
          </p:cNvSpPr>
          <p:nvPr/>
        </p:nvSpPr>
        <p:spPr bwMode="auto">
          <a:xfrm>
            <a:off x="785786" y="5531871"/>
            <a:ext cx="50404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People tend to seek balanced states </a:t>
            </a:r>
            <a:r>
              <a:rPr lang="en-US" sz="800" i="1" kern="0" dirty="0" smtClean="0">
                <a:latin typeface="+mj-lt"/>
                <a:cs typeface="+mn-cs"/>
              </a:rPr>
              <a:t>(</a:t>
            </a:r>
            <a:r>
              <a:rPr lang="en-US" sz="800" i="1" kern="0" dirty="0" err="1" smtClean="0">
                <a:latin typeface="+mj-lt"/>
                <a:cs typeface="+mn-cs"/>
              </a:rPr>
              <a:t>Zajonc</a:t>
            </a:r>
            <a:r>
              <a:rPr lang="en-US" sz="800" i="1" kern="0" dirty="0" smtClean="0">
                <a:latin typeface="+mj-lt"/>
                <a:cs typeface="+mn-cs"/>
              </a:rPr>
              <a:t>, 1960)</a:t>
            </a:r>
            <a:endParaRPr lang="en-US" sz="800" i="1" kern="0" dirty="0">
              <a:latin typeface="+mj-lt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8449" y="5603308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5" name="ZoneTexte 31"/>
          <p:cNvSpPr txBox="1">
            <a:spLocks noChangeArrowheads="1"/>
          </p:cNvSpPr>
          <p:nvPr/>
        </p:nvSpPr>
        <p:spPr bwMode="auto">
          <a:xfrm>
            <a:off x="785786" y="5963919"/>
            <a:ext cx="3546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Cambria" pitchFamily="18" charset="0"/>
              </a:rPr>
              <a:t>Sharing appreciations will improve the liking</a:t>
            </a:r>
          </a:p>
        </p:txBody>
      </p:sp>
      <p:sp>
        <p:nvSpPr>
          <p:cNvPr id="86" name="Ellipse 22"/>
          <p:cNvSpPr/>
          <p:nvPr/>
        </p:nvSpPr>
        <p:spPr>
          <a:xfrm>
            <a:off x="641770" y="6107935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Liking – Appreciation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3751137"/>
              </p:ext>
            </p:extLst>
          </p:nvPr>
        </p:nvGraphicFramePr>
        <p:xfrm>
          <a:off x="5660645" y="1460705"/>
          <a:ext cx="1728192" cy="367862"/>
        </p:xfrm>
        <a:graphic>
          <a:graphicData uri="http://schemas.openxmlformats.org/presentationml/2006/ole">
            <p:oleObj spid="_x0000_s44084" name="Equation" r:id="rId3" imgW="1002865" imgH="228501" progId="Equation.3">
              <p:embed/>
            </p:oleObj>
          </a:graphicData>
        </a:graphic>
      </p:graphicFrame>
      <p:sp>
        <p:nvSpPr>
          <p:cNvPr id="28" name="Espace réservé du contenu 2"/>
          <p:cNvSpPr txBox="1">
            <a:spLocks/>
          </p:cNvSpPr>
          <p:nvPr/>
        </p:nvSpPr>
        <p:spPr bwMode="auto">
          <a:xfrm>
            <a:off x="785786" y="1428736"/>
            <a:ext cx="50404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The agent </a:t>
            </a:r>
            <a:r>
              <a:rPr lang="en-US" sz="2000" b="1" i="1" kern="0" dirty="0" err="1" smtClean="0">
                <a:latin typeface="Cambria" pitchFamily="18" charset="0"/>
                <a:cs typeface="+mn-cs"/>
              </a:rPr>
              <a:t>i</a:t>
            </a:r>
            <a:r>
              <a:rPr lang="en-US" sz="2000" b="1" i="1" kern="0" dirty="0" smtClean="0">
                <a:latin typeface="Cambria" pitchFamily="18" charset="0"/>
                <a:cs typeface="+mn-cs"/>
              </a:rPr>
              <a:t> appreciate the concept X</a:t>
            </a:r>
            <a:endParaRPr lang="en-US" sz="800" i="1" kern="0" dirty="0">
              <a:latin typeface="+mj-lt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8449" y="1500173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7316176"/>
              </p:ext>
            </p:extLst>
          </p:nvPr>
        </p:nvGraphicFramePr>
        <p:xfrm>
          <a:off x="1464081" y="2616883"/>
          <a:ext cx="7066682" cy="406607"/>
        </p:xfrm>
        <a:graphic>
          <a:graphicData uri="http://schemas.openxmlformats.org/presentationml/2006/ole">
            <p:oleObj spid="_x0000_s44085" name="Equation" r:id="rId4" imgW="3911600" imgH="241300" progId="Equation.3">
              <p:embed/>
            </p:oleObj>
          </a:graphicData>
        </a:graphic>
      </p:graphicFrame>
      <p:sp>
        <p:nvSpPr>
          <p:cNvPr id="31" name="Espace réservé du contenu 2"/>
          <p:cNvSpPr txBox="1">
            <a:spLocks/>
          </p:cNvSpPr>
          <p:nvPr/>
        </p:nvSpPr>
        <p:spPr bwMode="auto">
          <a:xfrm>
            <a:off x="783331" y="2211904"/>
            <a:ext cx="50404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Shared appreciation</a:t>
            </a:r>
            <a:endParaRPr lang="en-US" sz="800" i="1" kern="0" dirty="0">
              <a:latin typeface="+mj-lt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5994" y="2283341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4488987" y="3128058"/>
            <a:ext cx="1771700" cy="1166936"/>
            <a:chOff x="6516216" y="2132856"/>
            <a:chExt cx="1771700" cy="1166936"/>
          </a:xfrm>
        </p:grpSpPr>
        <p:sp>
          <p:nvSpPr>
            <p:cNvPr id="16" name="ZoneTexte 15"/>
            <p:cNvSpPr txBox="1"/>
            <p:nvPr/>
          </p:nvSpPr>
          <p:spPr>
            <a:xfrm>
              <a:off x="7092280" y="2132856"/>
              <a:ext cx="7291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i="1" dirty="0" smtClean="0"/>
                <a:t>Concept</a:t>
              </a:r>
              <a:endParaRPr lang="fr-FR" sz="900" b="1" i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516216" y="3068960"/>
              <a:ext cx="7001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B</a:t>
              </a:r>
              <a:endParaRPr lang="fr-FR" sz="900" i="1" dirty="0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948" y="2726691"/>
              <a:ext cx="355612" cy="37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68344" y="2708920"/>
              <a:ext cx="386781" cy="37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7596336" y="3068960"/>
              <a:ext cx="6915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A</a:t>
              </a:r>
              <a:endParaRPr lang="fr-FR" sz="900" i="1" dirty="0"/>
            </a:p>
          </p:txBody>
        </p:sp>
        <p:sp>
          <p:nvSpPr>
            <p:cNvPr id="22" name="Flèche droite 21"/>
            <p:cNvSpPr/>
            <p:nvPr/>
          </p:nvSpPr>
          <p:spPr>
            <a:xfrm rot="18572830">
              <a:off x="6875736" y="2421989"/>
              <a:ext cx="361078" cy="168769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23" name="Flèche droite 22"/>
            <p:cNvSpPr/>
            <p:nvPr/>
          </p:nvSpPr>
          <p:spPr>
            <a:xfrm rot="13812327">
              <a:off x="7608749" y="2398343"/>
              <a:ext cx="315106" cy="188563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49" name="Flèche droite 48"/>
            <p:cNvSpPr/>
            <p:nvPr/>
          </p:nvSpPr>
          <p:spPr>
            <a:xfrm>
              <a:off x="7215827" y="2850548"/>
              <a:ext cx="361078" cy="168769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315127" y="5027984"/>
            <a:ext cx="1771130" cy="1166936"/>
            <a:chOff x="6516216" y="4149080"/>
            <a:chExt cx="1771130" cy="1166936"/>
          </a:xfrm>
        </p:grpSpPr>
        <p:sp>
          <p:nvSpPr>
            <p:cNvPr id="25" name="ZoneTexte 24"/>
            <p:cNvSpPr txBox="1"/>
            <p:nvPr/>
          </p:nvSpPr>
          <p:spPr>
            <a:xfrm>
              <a:off x="7092280" y="4149080"/>
              <a:ext cx="7291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i="1" dirty="0" smtClean="0"/>
                <a:t>Concept</a:t>
              </a:r>
              <a:endParaRPr lang="fr-FR" sz="900" b="1" i="1" dirty="0"/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7164288" y="4869160"/>
              <a:ext cx="414086" cy="159819"/>
            </a:xfrm>
            <a:prstGeom prst="rightArrow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516216" y="5085184"/>
              <a:ext cx="699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B</a:t>
              </a:r>
              <a:endParaRPr lang="fr-FR" sz="900" i="1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948" y="4742915"/>
              <a:ext cx="355612" cy="37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68344" y="4725144"/>
              <a:ext cx="386781" cy="37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ZoneTexte 34"/>
            <p:cNvSpPr txBox="1"/>
            <p:nvPr/>
          </p:nvSpPr>
          <p:spPr>
            <a:xfrm>
              <a:off x="7596336" y="5085184"/>
              <a:ext cx="6910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A</a:t>
              </a:r>
              <a:endParaRPr lang="fr-FR" sz="900" i="1" dirty="0"/>
            </a:p>
          </p:txBody>
        </p:sp>
        <p:sp>
          <p:nvSpPr>
            <p:cNvPr id="36" name="Flèche droite 35"/>
            <p:cNvSpPr/>
            <p:nvPr/>
          </p:nvSpPr>
          <p:spPr>
            <a:xfrm rot="18572830">
              <a:off x="6875736" y="4438213"/>
              <a:ext cx="361078" cy="168769"/>
            </a:xfrm>
            <a:prstGeom prst="rightArrow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37" name="Flèche droite 36"/>
            <p:cNvSpPr/>
            <p:nvPr/>
          </p:nvSpPr>
          <p:spPr>
            <a:xfrm rot="13812327">
              <a:off x="7608749" y="4414567"/>
              <a:ext cx="315106" cy="188563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sp>
        <p:nvSpPr>
          <p:cNvPr id="38" name="Rectangle à coins arrondis 37"/>
          <p:cNvSpPr/>
          <p:nvPr/>
        </p:nvSpPr>
        <p:spPr>
          <a:xfrm>
            <a:off x="3336859" y="3200066"/>
            <a:ext cx="1253993" cy="459275"/>
          </a:xfrm>
          <a:prstGeom prst="wedgeRoundRectCallout">
            <a:avLst>
              <a:gd name="adj1" fmla="val 51808"/>
              <a:gd name="adj2" fmla="val 78717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ZoneTexte 31"/>
          <p:cNvSpPr txBox="1">
            <a:spLocks noChangeArrowheads="1"/>
          </p:cNvSpPr>
          <p:nvPr/>
        </p:nvSpPr>
        <p:spPr bwMode="auto">
          <a:xfrm>
            <a:off x="3408867" y="3272074"/>
            <a:ext cx="1174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like chocolate.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6001155" y="3200066"/>
            <a:ext cx="864095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ZoneTexte 31"/>
          <p:cNvSpPr txBox="1">
            <a:spLocks noChangeArrowheads="1"/>
          </p:cNvSpPr>
          <p:nvPr/>
        </p:nvSpPr>
        <p:spPr bwMode="auto">
          <a:xfrm>
            <a:off x="6073162" y="3272074"/>
            <a:ext cx="696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Me too !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2946975" y="5027984"/>
            <a:ext cx="1398009" cy="459275"/>
          </a:xfrm>
          <a:prstGeom prst="wedgeRoundRectCallout">
            <a:avLst>
              <a:gd name="adj1" fmla="val 51808"/>
              <a:gd name="adj2" fmla="val 78717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ZoneTexte 31"/>
          <p:cNvSpPr txBox="1">
            <a:spLocks noChangeArrowheads="1"/>
          </p:cNvSpPr>
          <p:nvPr/>
        </p:nvSpPr>
        <p:spPr bwMode="auto">
          <a:xfrm>
            <a:off x="2946975" y="5099992"/>
            <a:ext cx="14107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don’t like bravery.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827295" y="5027984"/>
            <a:ext cx="864095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ZoneTexte 31"/>
          <p:cNvSpPr txBox="1">
            <a:spLocks noChangeArrowheads="1"/>
          </p:cNvSpPr>
          <p:nvPr/>
        </p:nvSpPr>
        <p:spPr bwMode="auto">
          <a:xfrm>
            <a:off x="6043319" y="5099992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do.</a:t>
            </a:r>
            <a:endParaRPr lang="en-US" sz="1200" i="1" dirty="0">
              <a:latin typeface="Cambria" pitchFamily="18" charset="0"/>
            </a:endParaRPr>
          </a:p>
        </p:txBody>
      </p:sp>
      <p:graphicFrame>
        <p:nvGraphicFramePr>
          <p:cNvPr id="4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1341101"/>
              </p:ext>
            </p:extLst>
          </p:nvPr>
        </p:nvGraphicFramePr>
        <p:xfrm>
          <a:off x="1382713" y="4498975"/>
          <a:ext cx="7227887" cy="406400"/>
        </p:xfrm>
        <a:graphic>
          <a:graphicData uri="http://schemas.openxmlformats.org/presentationml/2006/ole">
            <p:oleObj spid="_x0000_s44086" name="Équation" r:id="rId7" imgW="4000320" imgH="241200" progId="Equation.3">
              <p:embed/>
            </p:oleObj>
          </a:graphicData>
        </a:graphic>
      </p:graphicFrame>
      <p:sp>
        <p:nvSpPr>
          <p:cNvPr id="47" name="Espace réservé du contenu 2"/>
          <p:cNvSpPr txBox="1">
            <a:spLocks/>
          </p:cNvSpPr>
          <p:nvPr/>
        </p:nvSpPr>
        <p:spPr bwMode="auto">
          <a:xfrm>
            <a:off x="783330" y="4093969"/>
            <a:ext cx="50404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Contradictory appreciation </a:t>
            </a:r>
            <a:endParaRPr lang="en-US" sz="800" i="1" kern="0" dirty="0">
              <a:latin typeface="+mj-lt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5993" y="4165406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7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Liking – Liking value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181604" y="5196148"/>
            <a:ext cx="201043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53612" y="541217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</a:rPr>
              <a:t>liking</a:t>
            </a:r>
            <a:r>
              <a:rPr lang="fr-FR" sz="1600" b="1" dirty="0" smtClean="0">
                <a:solidFill>
                  <a:schemeClr val="tx2"/>
                </a:solidFill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</a:rPr>
              <a:t>toward</a:t>
            </a:r>
            <a:r>
              <a:rPr lang="fr-FR" sz="1600" b="1" dirty="0" smtClean="0">
                <a:solidFill>
                  <a:schemeClr val="tx2"/>
                </a:solidFill>
              </a:rPr>
              <a:t> </a:t>
            </a:r>
            <a:r>
              <a:rPr lang="fr-FR" sz="1600" b="1" i="1" dirty="0" smtClean="0">
                <a:solidFill>
                  <a:schemeClr val="tx2"/>
                </a:solidFill>
              </a:rPr>
              <a:t>j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49856" y="5484180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449856" y="5678718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200147" y="5196148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180893" y="528906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Importance </a:t>
            </a:r>
            <a:r>
              <a:rPr lang="fr-FR" sz="1600" b="1" dirty="0" err="1" smtClean="0">
                <a:solidFill>
                  <a:schemeClr val="tx2"/>
                </a:solidFill>
              </a:rPr>
              <a:t>accorded</a:t>
            </a:r>
            <a:r>
              <a:rPr lang="fr-FR" sz="1600" b="1" dirty="0" smtClean="0">
                <a:solidFill>
                  <a:schemeClr val="tx2"/>
                </a:solidFill>
              </a:rPr>
              <a:t> to </a:t>
            </a:r>
            <a:r>
              <a:rPr lang="fr-FR" sz="1600" b="1" dirty="0" err="1" smtClean="0">
                <a:solidFill>
                  <a:schemeClr val="tx2"/>
                </a:solidFill>
              </a:rPr>
              <a:t>shared</a:t>
            </a:r>
            <a:r>
              <a:rPr lang="fr-FR" sz="1600" b="1" dirty="0" smtClean="0">
                <a:solidFill>
                  <a:schemeClr val="tx2"/>
                </a:solidFill>
              </a:rPr>
              <a:t> concepts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02918" y="5196148"/>
            <a:ext cx="25356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492127" y="5299804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</a:rPr>
              <a:t>Importance </a:t>
            </a:r>
            <a:r>
              <a:rPr lang="fr-FR" sz="1600" b="1" dirty="0" err="1" smtClean="0">
                <a:solidFill>
                  <a:schemeClr val="tx2"/>
                </a:solidFill>
              </a:rPr>
              <a:t>accorded</a:t>
            </a:r>
            <a:r>
              <a:rPr lang="fr-FR" sz="1600" b="1" dirty="0" smtClean="0">
                <a:solidFill>
                  <a:schemeClr val="tx2"/>
                </a:solidFill>
              </a:rPr>
              <a:t> to </a:t>
            </a:r>
            <a:r>
              <a:rPr lang="fr-FR" sz="1600" b="1" dirty="0" err="1" smtClean="0">
                <a:solidFill>
                  <a:schemeClr val="tx2"/>
                </a:solidFill>
              </a:rPr>
              <a:t>contradictory</a:t>
            </a:r>
            <a:r>
              <a:rPr lang="fr-FR" sz="1600" b="1" dirty="0" smtClean="0">
                <a:solidFill>
                  <a:schemeClr val="tx2"/>
                </a:solidFill>
              </a:rPr>
              <a:t> concepts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2570" y="5567588"/>
            <a:ext cx="504056" cy="14401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54095260"/>
              </p:ext>
            </p:extLst>
          </p:nvPr>
        </p:nvGraphicFramePr>
        <p:xfrm>
          <a:off x="5724128" y="1428736"/>
          <a:ext cx="2427288" cy="368300"/>
        </p:xfrm>
        <a:graphic>
          <a:graphicData uri="http://schemas.openxmlformats.org/presentationml/2006/ole">
            <p:oleObj spid="_x0000_s46100" name="Équation" r:id="rId3" imgW="1409400" imgH="228600" progId="Equation.3">
              <p:embed/>
            </p:oleObj>
          </a:graphicData>
        </a:graphic>
      </p:graphicFrame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785786" y="1428736"/>
            <a:ext cx="50404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Importance accorded to a concept X</a:t>
            </a:r>
            <a:endParaRPr lang="en-US" sz="800" i="1" kern="0" dirty="0">
              <a:latin typeface="+mj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8449" y="1500173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1396906" y="1910864"/>
            <a:ext cx="1771700" cy="1166936"/>
            <a:chOff x="6516216" y="2132856"/>
            <a:chExt cx="1771700" cy="1166936"/>
          </a:xfrm>
        </p:grpSpPr>
        <p:sp>
          <p:nvSpPr>
            <p:cNvPr id="27" name="ZoneTexte 26"/>
            <p:cNvSpPr txBox="1"/>
            <p:nvPr/>
          </p:nvSpPr>
          <p:spPr>
            <a:xfrm>
              <a:off x="7092280" y="2132856"/>
              <a:ext cx="7291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i="1" dirty="0" smtClean="0"/>
                <a:t>Concept</a:t>
              </a:r>
              <a:endParaRPr lang="fr-FR" sz="900" b="1" i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516216" y="3068960"/>
              <a:ext cx="7001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B</a:t>
              </a:r>
              <a:endParaRPr lang="fr-FR" sz="900" i="1" dirty="0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7948" y="2726691"/>
              <a:ext cx="355612" cy="37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68344" y="2708920"/>
              <a:ext cx="386781" cy="37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ZoneTexte 30"/>
            <p:cNvSpPr txBox="1"/>
            <p:nvPr/>
          </p:nvSpPr>
          <p:spPr>
            <a:xfrm>
              <a:off x="7596336" y="3068960"/>
              <a:ext cx="6915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A</a:t>
              </a:r>
              <a:endParaRPr lang="fr-FR" sz="900" i="1" dirty="0"/>
            </a:p>
          </p:txBody>
        </p:sp>
        <p:sp>
          <p:nvSpPr>
            <p:cNvPr id="32" name="Flèche droite 31"/>
            <p:cNvSpPr/>
            <p:nvPr/>
          </p:nvSpPr>
          <p:spPr>
            <a:xfrm rot="18572830">
              <a:off x="6875736" y="2421989"/>
              <a:ext cx="361078" cy="168769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33" name="Flèche droite 32"/>
            <p:cNvSpPr/>
            <p:nvPr/>
          </p:nvSpPr>
          <p:spPr>
            <a:xfrm rot="13812327">
              <a:off x="7608749" y="2398343"/>
              <a:ext cx="315106" cy="188563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34" name="Flèche droite 33"/>
            <p:cNvSpPr/>
            <p:nvPr/>
          </p:nvSpPr>
          <p:spPr>
            <a:xfrm>
              <a:off x="7215827" y="2850548"/>
              <a:ext cx="361078" cy="168769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244778" y="1982872"/>
            <a:ext cx="1253993" cy="459275"/>
          </a:xfrm>
          <a:prstGeom prst="wedgeRoundRectCallout">
            <a:avLst>
              <a:gd name="adj1" fmla="val 51808"/>
              <a:gd name="adj2" fmla="val 78717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ZoneTexte 31"/>
          <p:cNvSpPr txBox="1">
            <a:spLocks noChangeArrowheads="1"/>
          </p:cNvSpPr>
          <p:nvPr/>
        </p:nvSpPr>
        <p:spPr bwMode="auto">
          <a:xfrm>
            <a:off x="316786" y="2054880"/>
            <a:ext cx="1174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like chocolate.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909074" y="1982872"/>
            <a:ext cx="864095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ZoneTexte 31"/>
          <p:cNvSpPr txBox="1">
            <a:spLocks noChangeArrowheads="1"/>
          </p:cNvSpPr>
          <p:nvPr/>
        </p:nvSpPr>
        <p:spPr bwMode="auto">
          <a:xfrm>
            <a:off x="2981081" y="2054880"/>
            <a:ext cx="696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Me too !</a:t>
            </a:r>
            <a:endParaRPr lang="en-US" sz="1200" i="1" dirty="0">
              <a:latin typeface="Cambria" pitchFamily="18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6610791" y="1982872"/>
            <a:ext cx="1771130" cy="1166936"/>
            <a:chOff x="6516216" y="4149080"/>
            <a:chExt cx="1771130" cy="1166936"/>
          </a:xfrm>
        </p:grpSpPr>
        <p:sp>
          <p:nvSpPr>
            <p:cNvPr id="40" name="ZoneTexte 39"/>
            <p:cNvSpPr txBox="1"/>
            <p:nvPr/>
          </p:nvSpPr>
          <p:spPr>
            <a:xfrm>
              <a:off x="7092280" y="4149080"/>
              <a:ext cx="7291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i="1" dirty="0" smtClean="0"/>
                <a:t>Concept</a:t>
              </a:r>
              <a:endParaRPr lang="fr-FR" sz="900" b="1" i="1" dirty="0"/>
            </a:p>
          </p:txBody>
        </p:sp>
        <p:sp>
          <p:nvSpPr>
            <p:cNvPr id="41" name="Flèche droite 40"/>
            <p:cNvSpPr/>
            <p:nvPr/>
          </p:nvSpPr>
          <p:spPr>
            <a:xfrm>
              <a:off x="7164288" y="4869160"/>
              <a:ext cx="414086" cy="159819"/>
            </a:xfrm>
            <a:prstGeom prst="rightArrow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516216" y="5085184"/>
              <a:ext cx="699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B</a:t>
              </a:r>
              <a:endParaRPr lang="fr-FR" sz="900" i="1" dirty="0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7948" y="4742915"/>
              <a:ext cx="355612" cy="37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68344" y="4725144"/>
              <a:ext cx="386781" cy="37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ZoneTexte 44"/>
            <p:cNvSpPr txBox="1"/>
            <p:nvPr/>
          </p:nvSpPr>
          <p:spPr>
            <a:xfrm>
              <a:off x="7596336" y="5085184"/>
              <a:ext cx="6910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A</a:t>
              </a:r>
              <a:endParaRPr lang="fr-FR" sz="900" i="1" dirty="0"/>
            </a:p>
          </p:txBody>
        </p:sp>
        <p:sp>
          <p:nvSpPr>
            <p:cNvPr id="46" name="Flèche droite 45"/>
            <p:cNvSpPr/>
            <p:nvPr/>
          </p:nvSpPr>
          <p:spPr>
            <a:xfrm rot="18572830">
              <a:off x="6875736" y="4438213"/>
              <a:ext cx="361078" cy="168769"/>
            </a:xfrm>
            <a:prstGeom prst="rightArrow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47" name="Flèche droite 46"/>
            <p:cNvSpPr/>
            <p:nvPr/>
          </p:nvSpPr>
          <p:spPr>
            <a:xfrm rot="13812327">
              <a:off x="7608749" y="4414567"/>
              <a:ext cx="315106" cy="188563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sp>
        <p:nvSpPr>
          <p:cNvPr id="48" name="Rectangle à coins arrondis 47"/>
          <p:cNvSpPr/>
          <p:nvPr/>
        </p:nvSpPr>
        <p:spPr>
          <a:xfrm>
            <a:off x="5242639" y="1982872"/>
            <a:ext cx="1398009" cy="459275"/>
          </a:xfrm>
          <a:prstGeom prst="wedgeRoundRectCallout">
            <a:avLst>
              <a:gd name="adj1" fmla="val 51808"/>
              <a:gd name="adj2" fmla="val 78717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ZoneTexte 31"/>
          <p:cNvSpPr txBox="1">
            <a:spLocks noChangeArrowheads="1"/>
          </p:cNvSpPr>
          <p:nvPr/>
        </p:nvSpPr>
        <p:spPr bwMode="auto">
          <a:xfrm>
            <a:off x="5242639" y="2054880"/>
            <a:ext cx="14107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don’t like bravery.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8122959" y="1982872"/>
            <a:ext cx="864095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ZoneTexte 31"/>
          <p:cNvSpPr txBox="1">
            <a:spLocks noChangeArrowheads="1"/>
          </p:cNvSpPr>
          <p:nvPr/>
        </p:nvSpPr>
        <p:spPr bwMode="auto">
          <a:xfrm>
            <a:off x="8338983" y="2054880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do.</a:t>
            </a:r>
            <a:endParaRPr lang="en-US" sz="1200" i="1" dirty="0">
              <a:latin typeface="Cambria" pitchFamily="18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0326533"/>
              </p:ext>
            </p:extLst>
          </p:nvPr>
        </p:nvGraphicFramePr>
        <p:xfrm>
          <a:off x="1337434" y="3149808"/>
          <a:ext cx="1955162" cy="307732"/>
        </p:xfrm>
        <a:graphic>
          <a:graphicData uri="http://schemas.openxmlformats.org/presentationml/2006/ole">
            <p:oleObj spid="_x0000_s46101" name="Équation" r:id="rId6" imgW="1358640" imgH="228600" progId="Equation.3">
              <p:embed/>
            </p:oleObj>
          </a:graphicData>
        </a:graphic>
      </p:graphicFrame>
      <p:sp>
        <p:nvSpPr>
          <p:cNvPr id="52" name="ZoneTexte 51"/>
          <p:cNvSpPr txBox="1"/>
          <p:nvPr/>
        </p:nvSpPr>
        <p:spPr>
          <a:xfrm>
            <a:off x="1396906" y="3558206"/>
            <a:ext cx="165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accent1"/>
                </a:solidFill>
                <a:latin typeface="Cambria" pitchFamily="18" charset="0"/>
              </a:rPr>
              <a:t>Low</a:t>
            </a:r>
            <a:r>
              <a:rPr lang="fr-FR" sz="2400" b="1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latin typeface="Cambria" pitchFamily="18" charset="0"/>
              </a:rPr>
              <a:t>l</a:t>
            </a:r>
            <a:r>
              <a:rPr lang="fr-FR" sz="2400" b="1" dirty="0" err="1" smtClean="0">
                <a:solidFill>
                  <a:schemeClr val="accent1"/>
                </a:solidFill>
                <a:latin typeface="Cambria" pitchFamily="18" charset="0"/>
              </a:rPr>
              <a:t>iking</a:t>
            </a:r>
            <a:endParaRPr lang="fr-FR" sz="2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327446" y="3558207"/>
            <a:ext cx="21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2B9B03"/>
                </a:solidFill>
                <a:latin typeface="Cambria" pitchFamily="18" charset="0"/>
              </a:rPr>
              <a:t>High </a:t>
            </a:r>
            <a:r>
              <a:rPr lang="fr-FR" sz="2400" b="1" dirty="0">
                <a:solidFill>
                  <a:srgbClr val="2B9B03"/>
                </a:solidFill>
                <a:latin typeface="Cambria" pitchFamily="18" charset="0"/>
              </a:rPr>
              <a:t>d</a:t>
            </a:r>
            <a:r>
              <a:rPr lang="fr-FR" sz="2400" b="1" dirty="0" smtClean="0">
                <a:solidFill>
                  <a:srgbClr val="2B9B03"/>
                </a:solidFill>
                <a:latin typeface="Cambria" pitchFamily="18" charset="0"/>
              </a:rPr>
              <a:t>isliking</a:t>
            </a:r>
            <a:endParaRPr lang="fr-FR" sz="2400" b="1" dirty="0">
              <a:solidFill>
                <a:srgbClr val="2B9B03"/>
              </a:solidFill>
              <a:latin typeface="Cambria" pitchFamily="18" charset="0"/>
            </a:endParaRPr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6918894"/>
              </p:ext>
            </p:extLst>
          </p:nvPr>
        </p:nvGraphicFramePr>
        <p:xfrm>
          <a:off x="6383821" y="3250475"/>
          <a:ext cx="1955162" cy="307732"/>
        </p:xfrm>
        <a:graphic>
          <a:graphicData uri="http://schemas.openxmlformats.org/presentationml/2006/ole">
            <p:oleObj spid="_x0000_s46102" name="Équation" r:id="rId7" imgW="1358640" imgH="228600" progId="Equation.3">
              <p:embed/>
            </p:oleObj>
          </a:graphicData>
        </a:graphic>
      </p:graphicFrame>
      <p:sp>
        <p:nvSpPr>
          <p:cNvPr id="59" name="Espace réservé du contenu 2"/>
          <p:cNvSpPr txBox="1">
            <a:spLocks/>
          </p:cNvSpPr>
          <p:nvPr/>
        </p:nvSpPr>
        <p:spPr bwMode="auto">
          <a:xfrm>
            <a:off x="817840" y="4367117"/>
            <a:ext cx="566528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Liking value of an agent </a:t>
            </a:r>
            <a:r>
              <a:rPr lang="en-US" sz="2000" b="1" i="1" kern="0" dirty="0" err="1" smtClean="0">
                <a:latin typeface="Cambria" pitchFamily="18" charset="0"/>
                <a:cs typeface="+mn-cs"/>
              </a:rPr>
              <a:t>i</a:t>
            </a:r>
            <a:r>
              <a:rPr lang="en-US" sz="2000" b="1" kern="0" dirty="0" smtClean="0">
                <a:latin typeface="Cambria" pitchFamily="18" charset="0"/>
                <a:cs typeface="+mn-cs"/>
              </a:rPr>
              <a:t> toward an agent </a:t>
            </a:r>
            <a:r>
              <a:rPr lang="en-US" sz="2000" b="1" i="1" kern="0" dirty="0" smtClean="0">
                <a:latin typeface="Cambria" pitchFamily="18" charset="0"/>
                <a:cs typeface="+mn-cs"/>
              </a:rPr>
              <a:t>j</a:t>
            </a:r>
            <a:r>
              <a:rPr lang="en-US" sz="2000" b="1" kern="0" dirty="0" smtClean="0">
                <a:latin typeface="Cambria" pitchFamily="18" charset="0"/>
                <a:cs typeface="+mn-cs"/>
              </a:rPr>
              <a:t> : </a:t>
            </a:r>
            <a:endParaRPr lang="en-US" sz="800" i="1" kern="0" dirty="0">
              <a:latin typeface="+mj-lt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0503" y="4438554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35" grpId="0" animBg="1"/>
      <p:bldP spid="36" grpId="0"/>
      <p:bldP spid="37" grpId="0" animBg="1"/>
      <p:bldP spid="38" grpId="0"/>
      <p:bldP spid="48" grpId="0" animBg="1"/>
      <p:bldP spid="49" grpId="0"/>
      <p:bldP spid="50" grpId="0" animBg="1"/>
      <p:bldP spid="51" grpId="0"/>
      <p:bldP spid="52" grpId="0"/>
      <p:bldP spid="53" grpId="0"/>
      <p:bldP spid="59" grpId="0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Liking – Strategies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 bwMode="auto">
          <a:xfrm>
            <a:off x="755576" y="1412776"/>
            <a:ext cx="597659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To improve his level of liking, an agent </a:t>
            </a:r>
            <a:r>
              <a:rPr lang="en-US" sz="2000" b="1" kern="0" dirty="0" err="1" smtClean="0">
                <a:latin typeface="Cambria" pitchFamily="18" charset="0"/>
                <a:cs typeface="+mn-cs"/>
              </a:rPr>
              <a:t>i</a:t>
            </a:r>
            <a:r>
              <a:rPr lang="en-US" sz="2000" b="1" kern="0" dirty="0" smtClean="0">
                <a:latin typeface="Cambria" pitchFamily="18" charset="0"/>
                <a:cs typeface="+mn-cs"/>
              </a:rPr>
              <a:t> can :</a:t>
            </a:r>
            <a:endParaRPr lang="en-US" sz="2000" b="1" kern="0" dirty="0">
              <a:latin typeface="Cambria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8239" y="1484213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0" name="Ellipse 22"/>
          <p:cNvSpPr/>
          <p:nvPr/>
        </p:nvSpPr>
        <p:spPr>
          <a:xfrm>
            <a:off x="612701" y="2277319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1" name="ZoneTexte 31"/>
          <p:cNvSpPr txBox="1">
            <a:spLocks noChangeArrowheads="1"/>
          </p:cNvSpPr>
          <p:nvPr/>
        </p:nvSpPr>
        <p:spPr bwMode="auto">
          <a:xfrm>
            <a:off x="755576" y="2132856"/>
            <a:ext cx="824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Change its own appreciation about a concept for which j has a different feeling</a:t>
            </a:r>
          </a:p>
        </p:txBody>
      </p:sp>
      <p:sp>
        <p:nvSpPr>
          <p:cNvPr id="32" name="Ellipse 22"/>
          <p:cNvSpPr/>
          <p:nvPr/>
        </p:nvSpPr>
        <p:spPr>
          <a:xfrm>
            <a:off x="612701" y="2853383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3" name="ZoneTexte 31"/>
          <p:cNvSpPr txBox="1">
            <a:spLocks noChangeArrowheads="1"/>
          </p:cNvSpPr>
          <p:nvPr/>
        </p:nvSpPr>
        <p:spPr bwMode="auto">
          <a:xfrm>
            <a:off x="755576" y="2708920"/>
            <a:ext cx="824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Try to change </a:t>
            </a:r>
            <a:r>
              <a:rPr lang="en-US" sz="1400" dirty="0" err="1" smtClean="0"/>
              <a:t>j’s</a:t>
            </a:r>
            <a:r>
              <a:rPr lang="en-US" sz="1400" dirty="0" smtClean="0"/>
              <a:t> feeling about this same concept</a:t>
            </a:r>
            <a:endParaRPr lang="en-US" sz="14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547664" y="4027399"/>
            <a:ext cx="1771130" cy="1166936"/>
            <a:chOff x="6516216" y="4149080"/>
            <a:chExt cx="1771130" cy="1166936"/>
          </a:xfrm>
        </p:grpSpPr>
        <p:sp>
          <p:nvSpPr>
            <p:cNvPr id="13" name="ZoneTexte 12"/>
            <p:cNvSpPr txBox="1"/>
            <p:nvPr/>
          </p:nvSpPr>
          <p:spPr>
            <a:xfrm>
              <a:off x="7092280" y="4149080"/>
              <a:ext cx="7291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i="1" dirty="0" smtClean="0"/>
                <a:t>Concept</a:t>
              </a:r>
              <a:endParaRPr lang="fr-FR" sz="900" b="1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516216" y="5085184"/>
              <a:ext cx="699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B</a:t>
              </a:r>
              <a:endParaRPr lang="fr-FR" sz="900" i="1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948" y="4742915"/>
              <a:ext cx="355612" cy="37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25144"/>
              <a:ext cx="386781" cy="37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ZoneTexte 17"/>
            <p:cNvSpPr txBox="1"/>
            <p:nvPr/>
          </p:nvSpPr>
          <p:spPr>
            <a:xfrm>
              <a:off x="7596336" y="5085184"/>
              <a:ext cx="6910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A</a:t>
              </a:r>
              <a:endParaRPr lang="fr-FR" sz="900" i="1" dirty="0"/>
            </a:p>
          </p:txBody>
        </p:sp>
        <p:sp>
          <p:nvSpPr>
            <p:cNvPr id="19" name="Flèche droite 18"/>
            <p:cNvSpPr/>
            <p:nvPr/>
          </p:nvSpPr>
          <p:spPr>
            <a:xfrm rot="18572830">
              <a:off x="6875736" y="4438213"/>
              <a:ext cx="361078" cy="168769"/>
            </a:xfrm>
            <a:prstGeom prst="rightArrow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20" name="Flèche droite 19"/>
            <p:cNvSpPr/>
            <p:nvPr/>
          </p:nvSpPr>
          <p:spPr>
            <a:xfrm rot="13812327">
              <a:off x="7608749" y="4414567"/>
              <a:ext cx="315106" cy="188563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179512" y="4027399"/>
            <a:ext cx="1398009" cy="459275"/>
          </a:xfrm>
          <a:prstGeom prst="wedgeRoundRectCallout">
            <a:avLst>
              <a:gd name="adj1" fmla="val 51808"/>
              <a:gd name="adj2" fmla="val 78717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31"/>
          <p:cNvSpPr txBox="1">
            <a:spLocks noChangeArrowheads="1"/>
          </p:cNvSpPr>
          <p:nvPr/>
        </p:nvSpPr>
        <p:spPr bwMode="auto">
          <a:xfrm>
            <a:off x="179512" y="4099407"/>
            <a:ext cx="14162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don’t like football.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059832" y="4027399"/>
            <a:ext cx="864095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ZoneTexte 31"/>
          <p:cNvSpPr txBox="1">
            <a:spLocks noChangeArrowheads="1"/>
          </p:cNvSpPr>
          <p:nvPr/>
        </p:nvSpPr>
        <p:spPr bwMode="auto">
          <a:xfrm>
            <a:off x="3275856" y="4099407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do.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2187548" y="4793355"/>
            <a:ext cx="414086" cy="159819"/>
          </a:xfrm>
          <a:prstGeom prst="rightArrow">
            <a:avLst/>
          </a:prstGeom>
          <a:solidFill>
            <a:srgbClr val="27C71F">
              <a:alpha val="36000"/>
            </a:srgbClr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/>
          </a:p>
        </p:txBody>
      </p:sp>
      <p:sp>
        <p:nvSpPr>
          <p:cNvPr id="26" name="ZoneTexte 25"/>
          <p:cNvSpPr txBox="1"/>
          <p:nvPr/>
        </p:nvSpPr>
        <p:spPr>
          <a:xfrm>
            <a:off x="1781886" y="5209671"/>
            <a:ext cx="1164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accent1"/>
                </a:solidFill>
                <a:latin typeface="Cambria" pitchFamily="18" charset="0"/>
              </a:rPr>
              <a:t>Unbalanced</a:t>
            </a:r>
            <a:endParaRPr lang="fr-FR" sz="1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262147" y="3164793"/>
            <a:ext cx="1771130" cy="1166936"/>
            <a:chOff x="6516216" y="4149080"/>
            <a:chExt cx="1771130" cy="1166936"/>
          </a:xfrm>
        </p:grpSpPr>
        <p:sp>
          <p:nvSpPr>
            <p:cNvPr id="34" name="ZoneTexte 33"/>
            <p:cNvSpPr txBox="1"/>
            <p:nvPr/>
          </p:nvSpPr>
          <p:spPr>
            <a:xfrm>
              <a:off x="7092280" y="4149080"/>
              <a:ext cx="7291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i="1" dirty="0" smtClean="0"/>
                <a:t>Concept</a:t>
              </a:r>
              <a:endParaRPr lang="fr-FR" sz="900" b="1" i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516216" y="5085184"/>
              <a:ext cx="699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B</a:t>
              </a:r>
              <a:endParaRPr lang="fr-FR" sz="900" i="1" dirty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948" y="4742915"/>
              <a:ext cx="355612" cy="37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25144"/>
              <a:ext cx="386781" cy="37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ZoneTexte 37"/>
            <p:cNvSpPr txBox="1"/>
            <p:nvPr/>
          </p:nvSpPr>
          <p:spPr>
            <a:xfrm>
              <a:off x="7596336" y="5085184"/>
              <a:ext cx="6910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A</a:t>
              </a:r>
              <a:endParaRPr lang="fr-FR" sz="900" i="1" dirty="0"/>
            </a:p>
          </p:txBody>
        </p:sp>
        <p:sp>
          <p:nvSpPr>
            <p:cNvPr id="40" name="Flèche droite 39"/>
            <p:cNvSpPr/>
            <p:nvPr/>
          </p:nvSpPr>
          <p:spPr>
            <a:xfrm rot="13812327">
              <a:off x="7608749" y="4414567"/>
              <a:ext cx="315106" cy="188563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59" name="Flèche droite 58"/>
            <p:cNvSpPr/>
            <p:nvPr/>
          </p:nvSpPr>
          <p:spPr>
            <a:xfrm rot="18865712">
              <a:off x="6847568" y="4440687"/>
              <a:ext cx="315106" cy="188563"/>
            </a:xfrm>
            <a:prstGeom prst="rightArrow">
              <a:avLst/>
            </a:prstGeom>
            <a:solidFill>
              <a:srgbClr val="27C71F">
                <a:alpha val="36000"/>
              </a:srgbClr>
            </a:solidFill>
            <a:ln>
              <a:solidFill>
                <a:srgbClr val="2B9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sp>
        <p:nvSpPr>
          <p:cNvPr id="41" name="Rectangle à coins arrondis 40"/>
          <p:cNvSpPr/>
          <p:nvPr/>
        </p:nvSpPr>
        <p:spPr>
          <a:xfrm>
            <a:off x="5158152" y="3226418"/>
            <a:ext cx="1152128" cy="459275"/>
          </a:xfrm>
          <a:prstGeom prst="wedgeRoundRectCallout">
            <a:avLst>
              <a:gd name="adj1" fmla="val 51808"/>
              <a:gd name="adj2" fmla="val 78717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ZoneTexte 31"/>
          <p:cNvSpPr txBox="1">
            <a:spLocks noChangeArrowheads="1"/>
          </p:cNvSpPr>
          <p:nvPr/>
        </p:nvSpPr>
        <p:spPr bwMode="auto">
          <a:xfrm>
            <a:off x="5158151" y="3298426"/>
            <a:ext cx="1057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like football.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7774315" y="3164793"/>
            <a:ext cx="864095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ZoneTexte 31"/>
          <p:cNvSpPr txBox="1">
            <a:spLocks noChangeArrowheads="1"/>
          </p:cNvSpPr>
          <p:nvPr/>
        </p:nvSpPr>
        <p:spPr bwMode="auto">
          <a:xfrm>
            <a:off x="7862272" y="3247562"/>
            <a:ext cx="650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Me too.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45" name="Flèche droite 44"/>
          <p:cNvSpPr/>
          <p:nvPr/>
        </p:nvSpPr>
        <p:spPr>
          <a:xfrm>
            <a:off x="6902031" y="3930749"/>
            <a:ext cx="414086" cy="159819"/>
          </a:xfrm>
          <a:prstGeom prst="rightArrow">
            <a:avLst/>
          </a:prstGeom>
          <a:solidFill>
            <a:srgbClr val="27C71F">
              <a:alpha val="36000"/>
            </a:srgbClr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/>
          </a:p>
        </p:txBody>
      </p:sp>
      <p:grpSp>
        <p:nvGrpSpPr>
          <p:cNvPr id="46" name="Groupe 45"/>
          <p:cNvGrpSpPr/>
          <p:nvPr/>
        </p:nvGrpSpPr>
        <p:grpSpPr>
          <a:xfrm>
            <a:off x="6262147" y="5011764"/>
            <a:ext cx="1771130" cy="1166936"/>
            <a:chOff x="6516216" y="4149080"/>
            <a:chExt cx="1771130" cy="1166936"/>
          </a:xfrm>
        </p:grpSpPr>
        <p:sp>
          <p:nvSpPr>
            <p:cNvPr id="47" name="ZoneTexte 46"/>
            <p:cNvSpPr txBox="1"/>
            <p:nvPr/>
          </p:nvSpPr>
          <p:spPr>
            <a:xfrm>
              <a:off x="7092280" y="4149080"/>
              <a:ext cx="7291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i="1" dirty="0" smtClean="0"/>
                <a:t>Concept</a:t>
              </a:r>
              <a:endParaRPr lang="fr-FR" sz="900" b="1" i="1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6516216" y="5085184"/>
              <a:ext cx="699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B</a:t>
              </a:r>
              <a:endParaRPr lang="fr-FR" sz="900" i="1" dirty="0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948" y="4742915"/>
              <a:ext cx="355612" cy="37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25144"/>
              <a:ext cx="386781" cy="37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ZoneTexte 50"/>
            <p:cNvSpPr txBox="1"/>
            <p:nvPr/>
          </p:nvSpPr>
          <p:spPr>
            <a:xfrm>
              <a:off x="7596336" y="5085184"/>
              <a:ext cx="6910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i="1" dirty="0" smtClean="0"/>
                <a:t>Agent A</a:t>
              </a:r>
              <a:endParaRPr lang="fr-FR" sz="900" i="1" dirty="0"/>
            </a:p>
          </p:txBody>
        </p:sp>
        <p:sp>
          <p:nvSpPr>
            <p:cNvPr id="52" name="Flèche droite 51"/>
            <p:cNvSpPr/>
            <p:nvPr/>
          </p:nvSpPr>
          <p:spPr>
            <a:xfrm rot="18572830">
              <a:off x="6875736" y="4438213"/>
              <a:ext cx="361078" cy="168769"/>
            </a:xfrm>
            <a:prstGeom prst="rightArrow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  <p:sp>
          <p:nvSpPr>
            <p:cNvPr id="60" name="Flèche droite 59"/>
            <p:cNvSpPr/>
            <p:nvPr/>
          </p:nvSpPr>
          <p:spPr>
            <a:xfrm rot="13899074">
              <a:off x="7593990" y="4446815"/>
              <a:ext cx="361078" cy="168769"/>
            </a:xfrm>
            <a:prstGeom prst="rightArrow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/>
            </a:p>
          </p:txBody>
        </p:sp>
      </p:grpSp>
      <p:sp>
        <p:nvSpPr>
          <p:cNvPr id="54" name="Rectangle à coins arrondis 53"/>
          <p:cNvSpPr/>
          <p:nvPr/>
        </p:nvSpPr>
        <p:spPr>
          <a:xfrm>
            <a:off x="4893995" y="5011764"/>
            <a:ext cx="1398009" cy="459275"/>
          </a:xfrm>
          <a:prstGeom prst="wedgeRoundRectCallout">
            <a:avLst>
              <a:gd name="adj1" fmla="val 51808"/>
              <a:gd name="adj2" fmla="val 78717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ZoneTexte 31"/>
          <p:cNvSpPr txBox="1">
            <a:spLocks noChangeArrowheads="1"/>
          </p:cNvSpPr>
          <p:nvPr/>
        </p:nvSpPr>
        <p:spPr bwMode="auto">
          <a:xfrm>
            <a:off x="4893995" y="5083772"/>
            <a:ext cx="14162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I don’t like football.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7774315" y="5011764"/>
            <a:ext cx="1080120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ZoneTexte 31"/>
          <p:cNvSpPr txBox="1">
            <a:spLocks noChangeArrowheads="1"/>
          </p:cNvSpPr>
          <p:nvPr/>
        </p:nvSpPr>
        <p:spPr bwMode="auto">
          <a:xfrm>
            <a:off x="7839123" y="5094533"/>
            <a:ext cx="894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Me neither.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58" name="Flèche droite 57"/>
          <p:cNvSpPr/>
          <p:nvPr/>
        </p:nvSpPr>
        <p:spPr>
          <a:xfrm>
            <a:off x="6902031" y="5777720"/>
            <a:ext cx="414086" cy="159819"/>
          </a:xfrm>
          <a:prstGeom prst="rightArrow">
            <a:avLst/>
          </a:prstGeom>
          <a:solidFill>
            <a:srgbClr val="27C71F">
              <a:alpha val="36000"/>
            </a:srgbClr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/>
          </a:p>
        </p:txBody>
      </p:sp>
      <p:cxnSp>
        <p:nvCxnSpPr>
          <p:cNvPr id="61" name="Connecteur droit 60"/>
          <p:cNvCxnSpPr/>
          <p:nvPr/>
        </p:nvCxnSpPr>
        <p:spPr>
          <a:xfrm>
            <a:off x="3608111" y="4807272"/>
            <a:ext cx="1285884" cy="785818"/>
          </a:xfrm>
          <a:prstGeom prst="line">
            <a:avLst/>
          </a:prstGeom>
          <a:ln w="19050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3608111" y="3807140"/>
            <a:ext cx="1214446" cy="1001842"/>
          </a:xfrm>
          <a:prstGeom prst="line">
            <a:avLst/>
          </a:prstGeom>
          <a:ln w="19050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68239" y="1988840"/>
            <a:ext cx="6734542" cy="5319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8239" y="2532789"/>
            <a:ext cx="6734542" cy="5319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  <p:bldP spid="41" grpId="0" animBg="1"/>
      <p:bldP spid="42" grpId="0"/>
      <p:bldP spid="43" grpId="0" animBg="1"/>
      <p:bldP spid="44" grpId="0"/>
      <p:bldP spid="45" grpId="0" animBg="1"/>
      <p:bldP spid="54" grpId="0" animBg="1"/>
      <p:bldP spid="55" grpId="0"/>
      <p:bldP spid="56" grpId="0" animBg="1"/>
      <p:bldP spid="57" grpId="0"/>
      <p:bldP spid="58" grpId="0" animBg="1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smtClean="0">
                <a:latin typeface="Cambria" pitchFamily="18" charset="0"/>
              </a:rPr>
              <a:t>The MoCA Project</a:t>
            </a:r>
            <a:endParaRPr lang="en-US" sz="1200" smtClean="0">
              <a:latin typeface="Cambria" pitchFamily="18" charset="0"/>
            </a:endParaRPr>
          </a:p>
        </p:txBody>
      </p:sp>
      <p:sp>
        <p:nvSpPr>
          <p:cNvPr id="512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5124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522109-E8C2-4F00-A9D8-5130B6D3876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55650" y="1484313"/>
            <a:ext cx="81375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18" charset="2"/>
              <a:buNone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Create a “little world” of artificial companions…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313" y="1557338"/>
            <a:ext cx="142875" cy="1428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pic>
        <p:nvPicPr>
          <p:cNvPr id="5127" name="Picture 15" descr="http://static.wikeo.be/files/21355/calb181adofermetep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772025"/>
            <a:ext cx="115411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8" name="Groupe 39"/>
          <p:cNvGrpSpPr>
            <a:grpSpLocks/>
          </p:cNvGrpSpPr>
          <p:nvPr/>
        </p:nvGrpSpPr>
        <p:grpSpPr bwMode="auto">
          <a:xfrm>
            <a:off x="5219700" y="3357563"/>
            <a:ext cx="3455988" cy="2951162"/>
            <a:chOff x="5148064" y="2780928"/>
            <a:chExt cx="3816424" cy="3312368"/>
          </a:xfrm>
        </p:grpSpPr>
        <p:sp>
          <p:nvSpPr>
            <p:cNvPr id="36" name="Bulle ronde 35"/>
            <p:cNvSpPr/>
            <p:nvPr/>
          </p:nvSpPr>
          <p:spPr>
            <a:xfrm>
              <a:off x="5148064" y="2780928"/>
              <a:ext cx="3816424" cy="3312368"/>
            </a:xfrm>
            <a:prstGeom prst="wedgeEllipseCallout">
              <a:avLst>
                <a:gd name="adj1" fmla="val -63778"/>
                <a:gd name="adj2" fmla="val 31499"/>
              </a:avLst>
            </a:prstGeom>
            <a:solidFill>
              <a:schemeClr val="accent1">
                <a:alpha val="0"/>
              </a:schemeClr>
            </a:solidFill>
            <a:ln w="19050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5137" name="Picture 2" descr="http://www.cenrob.org/sites/default/files/na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3284984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4" descr="http://pro.01net.com/images/article/54640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5157192"/>
              <a:ext cx="660985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39" name="Groupe 27"/>
            <p:cNvGrpSpPr>
              <a:grpSpLocks/>
            </p:cNvGrpSpPr>
            <p:nvPr/>
          </p:nvGrpSpPr>
          <p:grpSpPr bwMode="auto">
            <a:xfrm>
              <a:off x="7452320" y="4293096"/>
              <a:ext cx="1152128" cy="1080120"/>
              <a:chOff x="6588224" y="3645024"/>
              <a:chExt cx="1296144" cy="1296144"/>
            </a:xfrm>
          </p:grpSpPr>
          <p:pic>
            <p:nvPicPr>
              <p:cNvPr id="5147" name="Picture 6" descr="http://us.123rf.com/400wm/400/400/arturaliev/arturaliev1211/arturaliev121100007/16237807-smartphone-noir-isole-sur-fond-blanc-vecteur-eps1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88224" y="3645024"/>
                <a:ext cx="1296144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8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20272" y="4005064"/>
                <a:ext cx="360040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40" name="Groupe 31"/>
            <p:cNvGrpSpPr>
              <a:grpSpLocks/>
            </p:cNvGrpSpPr>
            <p:nvPr/>
          </p:nvGrpSpPr>
          <p:grpSpPr bwMode="auto">
            <a:xfrm>
              <a:off x="5436096" y="3789040"/>
              <a:ext cx="1300529" cy="922040"/>
              <a:chOff x="5436096" y="3501008"/>
              <a:chExt cx="1876593" cy="1282080"/>
            </a:xfrm>
          </p:grpSpPr>
          <p:pic>
            <p:nvPicPr>
              <p:cNvPr id="5145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36096" y="3501008"/>
                <a:ext cx="1876593" cy="1282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6" name="Picture 11" descr="http://marc.limsi.fr/images/FourCharacters-reduce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796136" y="3717032"/>
                <a:ext cx="1080120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41" name="Picture 17" descr="http://www.ehalley.com/holidaylet/CommonAssets/Assets/wirelessLog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40152" y="3501008"/>
              <a:ext cx="241482" cy="297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17" descr="http://www.ehalley.com/holidaylet/CommonAssets/Assets/wirelessLog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60232" y="4869160"/>
              <a:ext cx="241482" cy="297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17" descr="http://www.ehalley.com/holidaylet/CommonAssets/Assets/wirelessLog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84368" y="4005064"/>
              <a:ext cx="241482" cy="297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17" descr="http://www.ehalley.com/holidaylet/CommonAssets/Assets/wirelessLog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92280" y="2996952"/>
              <a:ext cx="241482" cy="297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755650" y="3068638"/>
            <a:ext cx="4679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18" charset="2"/>
              <a:buNone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… with different roles and behavior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8313" y="3141663"/>
            <a:ext cx="142875" cy="1428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1341438"/>
            <a:ext cx="1314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Rectangle 43"/>
          <p:cNvSpPr>
            <a:spLocks noChangeArrowheads="1"/>
          </p:cNvSpPr>
          <p:nvPr/>
        </p:nvSpPr>
        <p:spPr bwMode="auto">
          <a:xfrm>
            <a:off x="1116013" y="1989138"/>
            <a:ext cx="7343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latin typeface="Cambria" pitchFamily="18" charset="0"/>
              </a:rPr>
              <a:t>“…</a:t>
            </a:r>
            <a:r>
              <a:rPr lang="en-US" sz="1400" i="1">
                <a:latin typeface="Cambria" pitchFamily="18" charset="0"/>
              </a:rPr>
              <a:t>a robot or a virtual conversational agent that possesses […] social skills that allow it to establish and maintain long-term relationships with users.” </a:t>
            </a:r>
            <a:r>
              <a:rPr lang="en-US" sz="800" i="1">
                <a:latin typeface="Cambria" pitchFamily="18" charset="0"/>
              </a:rPr>
              <a:t>(Lim, 2012)</a:t>
            </a:r>
            <a:endParaRPr lang="fr-FR" sz="800">
              <a:latin typeface="Cambria" pitchFamily="18" charset="0"/>
            </a:endParaRPr>
          </a:p>
        </p:txBody>
      </p:sp>
      <p:sp>
        <p:nvSpPr>
          <p:cNvPr id="45" name="Ellipse 22"/>
          <p:cNvSpPr/>
          <p:nvPr/>
        </p:nvSpPr>
        <p:spPr>
          <a:xfrm>
            <a:off x="971550" y="2133600"/>
            <a:ext cx="71438" cy="7143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50" name="Espace réservé du contenu 2"/>
          <p:cNvSpPr txBox="1">
            <a:spLocks/>
          </p:cNvSpPr>
          <p:nvPr/>
        </p:nvSpPr>
        <p:spPr bwMode="auto">
          <a:xfrm>
            <a:off x="755650" y="3933825"/>
            <a:ext cx="41036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18" charset="2"/>
              <a:buNone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Focus on dyadic interactions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8313" y="4005263"/>
            <a:ext cx="142875" cy="14446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How to represent social relations? (2/2)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683568" y="2924944"/>
            <a:ext cx="172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Dominance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643" y="2996381"/>
            <a:ext cx="144462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684213" y="5157788"/>
            <a:ext cx="20161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Familiarity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288" y="5229225"/>
            <a:ext cx="144462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2" name="Ellipse 22"/>
          <p:cNvSpPr/>
          <p:nvPr/>
        </p:nvSpPr>
        <p:spPr>
          <a:xfrm>
            <a:off x="899468" y="3572644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82" name="ZoneTexte 31"/>
          <p:cNvSpPr txBox="1">
            <a:spLocks noChangeArrowheads="1"/>
          </p:cNvSpPr>
          <p:nvPr/>
        </p:nvSpPr>
        <p:spPr bwMode="auto">
          <a:xfrm>
            <a:off x="1042343" y="3428181"/>
            <a:ext cx="563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mbria" pitchFamily="18" charset="0"/>
              </a:rPr>
              <a:t>“</a:t>
            </a:r>
            <a:r>
              <a:rPr lang="en-US" sz="1400" i="1">
                <a:latin typeface="Cambria" pitchFamily="18" charset="0"/>
              </a:rPr>
              <a:t>the capacity of one agent to affect the behavior of another” </a:t>
            </a:r>
            <a:r>
              <a:rPr lang="en-US" sz="800" i="1">
                <a:latin typeface="Cambria" pitchFamily="18" charset="0"/>
              </a:rPr>
              <a:t>(Prada &amp; Paiva, 2008)</a:t>
            </a:r>
          </a:p>
        </p:txBody>
      </p:sp>
      <p:sp>
        <p:nvSpPr>
          <p:cNvPr id="25" name="Ellipse 22"/>
          <p:cNvSpPr/>
          <p:nvPr/>
        </p:nvSpPr>
        <p:spPr>
          <a:xfrm>
            <a:off x="900113" y="5805488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84" name="ZoneTexte 31"/>
          <p:cNvSpPr txBox="1">
            <a:spLocks noChangeArrowheads="1"/>
          </p:cNvSpPr>
          <p:nvPr/>
        </p:nvSpPr>
        <p:spPr bwMode="auto">
          <a:xfrm>
            <a:off x="1042988" y="5661025"/>
            <a:ext cx="431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mbria" pitchFamily="18" charset="0"/>
              </a:rPr>
              <a:t>“</a:t>
            </a:r>
            <a:r>
              <a:rPr lang="en-US" sz="1400" i="1">
                <a:latin typeface="Cambria" pitchFamily="18" charset="0"/>
              </a:rPr>
              <a:t>mutual knowledge of personal information” </a:t>
            </a:r>
            <a:r>
              <a:rPr lang="en-US" sz="800" i="1">
                <a:latin typeface="Cambria" pitchFamily="18" charset="0"/>
              </a:rPr>
              <a:t>(Svennevig, 1999)</a:t>
            </a:r>
          </a:p>
        </p:txBody>
      </p:sp>
      <p:pic>
        <p:nvPicPr>
          <p:cNvPr id="71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797425"/>
            <a:ext cx="2303463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8"/>
          <p:cNvGrpSpPr>
            <a:grpSpLocks/>
          </p:cNvGrpSpPr>
          <p:nvPr/>
        </p:nvGrpSpPr>
        <p:grpSpPr bwMode="auto">
          <a:xfrm>
            <a:off x="6804025" y="1700213"/>
            <a:ext cx="2038350" cy="1628775"/>
            <a:chOff x="3728280" y="3367043"/>
            <a:chExt cx="4325816" cy="3030125"/>
          </a:xfrm>
        </p:grpSpPr>
        <p:sp>
          <p:nvSpPr>
            <p:cNvPr id="33" name="Ellipse 29"/>
            <p:cNvSpPr/>
            <p:nvPr/>
          </p:nvSpPr>
          <p:spPr>
            <a:xfrm>
              <a:off x="4789521" y="3789369"/>
              <a:ext cx="2375155" cy="21588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cxnSp>
          <p:nvCxnSpPr>
            <p:cNvPr id="34" name="Connecteur droit 30"/>
            <p:cNvCxnSpPr>
              <a:stCxn id="33" idx="2"/>
              <a:endCxn id="33" idx="6"/>
            </p:cNvCxnSpPr>
            <p:nvPr/>
          </p:nvCxnSpPr>
          <p:spPr>
            <a:xfrm>
              <a:off x="4789521" y="4870291"/>
              <a:ext cx="2375155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1"/>
            <p:cNvCxnSpPr>
              <a:stCxn id="33" idx="0"/>
              <a:endCxn id="33" idx="4"/>
            </p:cNvCxnSpPr>
            <p:nvPr/>
          </p:nvCxnSpPr>
          <p:spPr>
            <a:xfrm>
              <a:off x="5975414" y="3789369"/>
              <a:ext cx="0" cy="21588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7" name="ZoneTexte 13"/>
            <p:cNvSpPr txBox="1">
              <a:spLocks noChangeArrowheads="1"/>
            </p:cNvSpPr>
            <p:nvPr/>
          </p:nvSpPr>
          <p:spPr bwMode="auto">
            <a:xfrm>
              <a:off x="5256598" y="3367043"/>
              <a:ext cx="1503593" cy="40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/>
                <a:t>Dominant</a:t>
              </a:r>
            </a:p>
          </p:txBody>
        </p:sp>
        <p:sp>
          <p:nvSpPr>
            <p:cNvPr id="7198" name="ZoneTexte 14"/>
            <p:cNvSpPr txBox="1">
              <a:spLocks noChangeArrowheads="1"/>
            </p:cNvSpPr>
            <p:nvPr/>
          </p:nvSpPr>
          <p:spPr bwMode="auto">
            <a:xfrm>
              <a:off x="7090578" y="4706690"/>
              <a:ext cx="963518" cy="40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Liking</a:t>
              </a:r>
            </a:p>
          </p:txBody>
        </p:sp>
        <p:cxnSp>
          <p:nvCxnSpPr>
            <p:cNvPr id="38" name="Connecteur droit avec flèche 34"/>
            <p:cNvCxnSpPr/>
            <p:nvPr/>
          </p:nvCxnSpPr>
          <p:spPr>
            <a:xfrm flipV="1">
              <a:off x="6012473" y="3901596"/>
              <a:ext cx="313320" cy="968695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0" name="ZoneTexte 17"/>
            <p:cNvSpPr txBox="1">
              <a:spLocks noChangeArrowheads="1"/>
            </p:cNvSpPr>
            <p:nvPr/>
          </p:nvSpPr>
          <p:spPr bwMode="auto">
            <a:xfrm>
              <a:off x="3728280" y="4706690"/>
              <a:ext cx="1201678" cy="40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 dirty="0"/>
                <a:t>Disliking</a:t>
              </a:r>
            </a:p>
          </p:txBody>
        </p:sp>
        <p:sp>
          <p:nvSpPr>
            <p:cNvPr id="7201" name="ZoneTexte 18"/>
            <p:cNvSpPr txBox="1">
              <a:spLocks noChangeArrowheads="1"/>
            </p:cNvSpPr>
            <p:nvPr/>
          </p:nvSpPr>
          <p:spPr bwMode="auto">
            <a:xfrm>
              <a:off x="5256598" y="6046337"/>
              <a:ext cx="1276895" cy="35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Submissive</a:t>
              </a:r>
            </a:p>
          </p:txBody>
        </p:sp>
        <p:sp>
          <p:nvSpPr>
            <p:cNvPr id="7202" name="ZoneTexte 19"/>
            <p:cNvSpPr txBox="1">
              <a:spLocks noChangeArrowheads="1"/>
            </p:cNvSpPr>
            <p:nvPr/>
          </p:nvSpPr>
          <p:spPr bwMode="auto">
            <a:xfrm rot="-4353715">
              <a:off x="6197139" y="4231339"/>
              <a:ext cx="343676" cy="45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800">
                <a:solidFill>
                  <a:srgbClr val="0070C0"/>
                </a:solidFill>
              </a:endParaRPr>
            </a:p>
          </p:txBody>
        </p:sp>
      </p:grpSp>
      <p:sp>
        <p:nvSpPr>
          <p:cNvPr id="42" name="Espace réservé du contenu 2"/>
          <p:cNvSpPr txBox="1">
            <a:spLocks/>
          </p:cNvSpPr>
          <p:nvPr/>
        </p:nvSpPr>
        <p:spPr bwMode="auto">
          <a:xfrm>
            <a:off x="755650" y="134143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Several dimensions used to define social relations</a:t>
            </a: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8313" y="141287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7" name="Ellipse 22"/>
          <p:cNvSpPr/>
          <p:nvPr/>
        </p:nvSpPr>
        <p:spPr>
          <a:xfrm>
            <a:off x="900113" y="1916113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90" name="ZoneTexte 31"/>
          <p:cNvSpPr txBox="1">
            <a:spLocks noChangeArrowheads="1"/>
          </p:cNvSpPr>
          <p:nvPr/>
        </p:nvSpPr>
        <p:spPr bwMode="auto">
          <a:xfrm>
            <a:off x="1042988" y="1773238"/>
            <a:ext cx="4624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Dominance and liking are the most widely used </a:t>
            </a:r>
            <a:r>
              <a:rPr lang="en-US" sz="800" i="1" dirty="0"/>
              <a:t>(Argyle, 1988)</a:t>
            </a:r>
          </a:p>
          <a:p>
            <a:endParaRPr lang="en-US" sz="1400" dirty="0"/>
          </a:p>
        </p:txBody>
      </p:sp>
      <p:sp>
        <p:nvSpPr>
          <p:cNvPr id="49" name="Ellipse 22"/>
          <p:cNvSpPr/>
          <p:nvPr/>
        </p:nvSpPr>
        <p:spPr>
          <a:xfrm>
            <a:off x="900113" y="2420938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92" name="ZoneTexte 31"/>
          <p:cNvSpPr txBox="1">
            <a:spLocks noChangeArrowheads="1"/>
          </p:cNvSpPr>
          <p:nvPr/>
        </p:nvSpPr>
        <p:spPr bwMode="auto">
          <a:xfrm>
            <a:off x="1042988" y="2276475"/>
            <a:ext cx="4808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Familiarity useful for long-term relationship </a:t>
            </a:r>
            <a:r>
              <a:rPr lang="en-US" sz="800" i="1" dirty="0"/>
              <a:t>(</a:t>
            </a:r>
            <a:r>
              <a:rPr lang="en-US" sz="800" i="1" dirty="0" err="1"/>
              <a:t>Bickmore</a:t>
            </a:r>
            <a:r>
              <a:rPr lang="en-US" sz="800" i="1" dirty="0"/>
              <a:t> &amp; Picard, 2005)</a:t>
            </a:r>
          </a:p>
        </p:txBody>
      </p:sp>
      <p:sp>
        <p:nvSpPr>
          <p:cNvPr id="7193" name="Rectangle 43"/>
          <p:cNvSpPr>
            <a:spLocks noChangeArrowheads="1"/>
          </p:cNvSpPr>
          <p:nvPr/>
        </p:nvSpPr>
        <p:spPr bwMode="auto">
          <a:xfrm>
            <a:off x="6732588" y="6092825"/>
            <a:ext cx="1228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1">
                <a:latin typeface="Cambria" pitchFamily="18" charset="0"/>
              </a:rPr>
              <a:t>(Altman &amp; Taylor, 1973)</a:t>
            </a:r>
            <a:endParaRPr lang="fr-FR" sz="800"/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684833" y="4004295"/>
            <a:ext cx="11509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Liking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908" y="4077320"/>
            <a:ext cx="144462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9" name="Ellipse 22"/>
          <p:cNvSpPr/>
          <p:nvPr/>
        </p:nvSpPr>
        <p:spPr>
          <a:xfrm>
            <a:off x="900733" y="4653583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0" name="ZoneTexte 31"/>
          <p:cNvSpPr txBox="1">
            <a:spLocks noChangeArrowheads="1"/>
          </p:cNvSpPr>
          <p:nvPr/>
        </p:nvSpPr>
        <p:spPr bwMode="auto">
          <a:xfrm>
            <a:off x="1043608" y="4509120"/>
            <a:ext cx="669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mbria" pitchFamily="18" charset="0"/>
              </a:rPr>
              <a:t>“</a:t>
            </a:r>
            <a:r>
              <a:rPr lang="en-US" sz="1400" i="1">
                <a:latin typeface="Cambria" pitchFamily="18" charset="0"/>
              </a:rPr>
              <a:t>A general and enduring positive or negative feeling about some person” </a:t>
            </a:r>
            <a:r>
              <a:rPr lang="en-US" sz="800" i="1">
                <a:latin typeface="Cambria" pitchFamily="18" charset="0"/>
              </a:rPr>
              <a:t>(Moshkina &amp; Arkin, 2003)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4723" y="4868689"/>
            <a:ext cx="5365389" cy="12241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214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Familiarity – Theory 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grpSp>
        <p:nvGrpSpPr>
          <p:cNvPr id="55" name="Groupe 54"/>
          <p:cNvGrpSpPr/>
          <p:nvPr/>
        </p:nvGrpSpPr>
        <p:grpSpPr>
          <a:xfrm>
            <a:off x="2771800" y="2780928"/>
            <a:ext cx="3476676" cy="3262557"/>
            <a:chOff x="4381309" y="1988840"/>
            <a:chExt cx="3764708" cy="3478581"/>
          </a:xfrm>
        </p:grpSpPr>
        <p:sp>
          <p:nvSpPr>
            <p:cNvPr id="8" name="Ellipse 7"/>
            <p:cNvSpPr/>
            <p:nvPr/>
          </p:nvSpPr>
          <p:spPr>
            <a:xfrm>
              <a:off x="4716016" y="2348880"/>
              <a:ext cx="3096344" cy="3024336"/>
            </a:xfrm>
            <a:prstGeom prst="ellipse">
              <a:avLst/>
            </a:prstGeom>
            <a:solidFill>
              <a:schemeClr val="tx2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5076056" y="2708920"/>
              <a:ext cx="2376264" cy="2304256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436096" y="3068960"/>
              <a:ext cx="1656184" cy="15841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796136" y="3429000"/>
              <a:ext cx="936104" cy="86409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>
              <a:stCxn id="8" idx="1"/>
            </p:cNvCxnSpPr>
            <p:nvPr/>
          </p:nvCxnSpPr>
          <p:spPr>
            <a:xfrm>
              <a:off x="5169465" y="2791783"/>
              <a:ext cx="770687" cy="78123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8" idx="7"/>
              <a:endCxn id="11" idx="7"/>
            </p:cNvCxnSpPr>
            <p:nvPr/>
          </p:nvCxnSpPr>
          <p:spPr>
            <a:xfrm flipH="1">
              <a:off x="6595151" y="2791783"/>
              <a:ext cx="763760" cy="76376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 flipV="1">
              <a:off x="6660232" y="4077072"/>
              <a:ext cx="1008113" cy="43204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8" idx="4"/>
              <a:endCxn id="11" idx="4"/>
            </p:cNvCxnSpPr>
            <p:nvPr/>
          </p:nvCxnSpPr>
          <p:spPr>
            <a:xfrm flipV="1">
              <a:off x="6264188" y="4293096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4932040" y="4077072"/>
              <a:ext cx="936104" cy="43204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5940152" y="1988840"/>
              <a:ext cx="7346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Family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38" name="Flèche vers le bas 37"/>
            <p:cNvSpPr/>
            <p:nvPr/>
          </p:nvSpPr>
          <p:spPr>
            <a:xfrm>
              <a:off x="6156176" y="2276872"/>
              <a:ext cx="288032" cy="36004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 rot="4225320">
              <a:off x="7673452" y="3194884"/>
              <a:ext cx="637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Work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40" name="Flèche vers le bas 39"/>
            <p:cNvSpPr/>
            <p:nvPr/>
          </p:nvSpPr>
          <p:spPr>
            <a:xfrm rot="4347218">
              <a:off x="7152782" y="3064847"/>
              <a:ext cx="288032" cy="109314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 rot="19191930">
              <a:off x="7052725" y="5159644"/>
              <a:ext cx="566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Love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43" name="Flèche vers le bas 42"/>
            <p:cNvSpPr/>
            <p:nvPr/>
          </p:nvSpPr>
          <p:spPr>
            <a:xfrm rot="13033174">
              <a:off x="5546866" y="4178668"/>
              <a:ext cx="288032" cy="109314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 rot="2279958">
              <a:off x="4798596" y="5080991"/>
              <a:ext cx="79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Politics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47" name="Flèche vers le bas 46"/>
            <p:cNvSpPr/>
            <p:nvPr/>
          </p:nvSpPr>
          <p:spPr>
            <a:xfrm rot="17154500">
              <a:off x="4896821" y="3280775"/>
              <a:ext cx="288032" cy="69435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 rot="17013015">
              <a:off x="4101457" y="3372796"/>
              <a:ext cx="8674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Religion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 rot="19581805">
              <a:off x="5152015" y="2587188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Superficial</a:t>
              </a:r>
              <a:endParaRPr lang="fr-FR" sz="800" i="1" dirty="0">
                <a:latin typeface="Cambria" pitchFamily="18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 rot="19737361">
              <a:off x="5447382" y="2849068"/>
              <a:ext cx="5517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Intimate</a:t>
              </a:r>
              <a:endParaRPr lang="fr-FR" sz="800" i="1" dirty="0">
                <a:latin typeface="Cambria" pitchFamily="18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 rot="19765051">
              <a:off x="5673456" y="3156104"/>
              <a:ext cx="5565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Personal</a:t>
              </a:r>
              <a:endParaRPr lang="fr-FR" sz="800" i="1" dirty="0">
                <a:latin typeface="Cambria" pitchFamily="18" charset="0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 rot="19765051">
              <a:off x="5968513" y="3438734"/>
              <a:ext cx="3802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Core</a:t>
              </a:r>
              <a:endParaRPr lang="fr-FR" sz="800" i="1" dirty="0">
                <a:latin typeface="Cambria" pitchFamily="18" charset="0"/>
              </a:endParaRPr>
            </a:p>
          </p:txBody>
        </p:sp>
      </p:grpSp>
      <p:sp>
        <p:nvSpPr>
          <p:cNvPr id="56" name="Espace réservé du contenu 2"/>
          <p:cNvSpPr txBox="1">
            <a:spLocks/>
          </p:cNvSpPr>
          <p:nvPr/>
        </p:nvSpPr>
        <p:spPr bwMode="auto">
          <a:xfrm>
            <a:off x="755650" y="134143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Based on Social Penetration Theory</a:t>
            </a:r>
            <a:r>
              <a:rPr lang="en-US" sz="800" i="1" dirty="0" smtClean="0">
                <a:latin typeface="+mj-lt"/>
              </a:rPr>
              <a:t>(Altman &amp; Taylor, 1973)</a:t>
            </a:r>
            <a:r>
              <a:rPr lang="en-US" sz="800" i="1" kern="0" dirty="0" smtClean="0">
                <a:latin typeface="+mj-lt"/>
                <a:cs typeface="+mn-cs"/>
              </a:rPr>
              <a:t> </a:t>
            </a:r>
            <a:endParaRPr lang="en-US" sz="800" i="1" kern="0" dirty="0">
              <a:latin typeface="+mj-lt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8313" y="141287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58" name="Ellipse 22"/>
          <p:cNvSpPr/>
          <p:nvPr/>
        </p:nvSpPr>
        <p:spPr>
          <a:xfrm>
            <a:off x="900733" y="1989287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59" name="ZoneTexte 31"/>
          <p:cNvSpPr txBox="1">
            <a:spLocks noChangeArrowheads="1"/>
          </p:cNvSpPr>
          <p:nvPr/>
        </p:nvSpPr>
        <p:spPr bwMode="auto">
          <a:xfrm>
            <a:off x="1043608" y="1844824"/>
            <a:ext cx="5096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Breadth represents the number of topics shared by the agents</a:t>
            </a:r>
            <a:endParaRPr lang="en-US" sz="800" i="1" dirty="0"/>
          </a:p>
        </p:txBody>
      </p:sp>
      <p:sp>
        <p:nvSpPr>
          <p:cNvPr id="60" name="Ellipse 22"/>
          <p:cNvSpPr/>
          <p:nvPr/>
        </p:nvSpPr>
        <p:spPr>
          <a:xfrm>
            <a:off x="900733" y="2421335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61" name="ZoneTexte 31"/>
          <p:cNvSpPr txBox="1">
            <a:spLocks noChangeArrowheads="1"/>
          </p:cNvSpPr>
          <p:nvPr/>
        </p:nvSpPr>
        <p:spPr bwMode="auto">
          <a:xfrm>
            <a:off x="1043608" y="2276872"/>
            <a:ext cx="46009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Depth represents the intimacy value accorded to a topic</a:t>
            </a:r>
            <a:endParaRPr lang="en-US" sz="800" i="1" dirty="0"/>
          </a:p>
        </p:txBody>
      </p:sp>
      <p:sp>
        <p:nvSpPr>
          <p:cNvPr id="2" name="Flèche droite 1"/>
          <p:cNvSpPr/>
          <p:nvPr/>
        </p:nvSpPr>
        <p:spPr>
          <a:xfrm rot="13617540">
            <a:off x="4808887" y="5302570"/>
            <a:ext cx="720080" cy="321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ensées 48"/>
          <p:cNvSpPr/>
          <p:nvPr/>
        </p:nvSpPr>
        <p:spPr>
          <a:xfrm>
            <a:off x="5286380" y="3143248"/>
            <a:ext cx="3429024" cy="3143272"/>
          </a:xfrm>
          <a:prstGeom prst="cloudCallout">
            <a:avLst>
              <a:gd name="adj1" fmla="val -69934"/>
              <a:gd name="adj2" fmla="val 6023"/>
            </a:avLst>
          </a:prstGeom>
          <a:solidFill>
            <a:schemeClr val="tx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Familiarity – Theory 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 bwMode="auto">
          <a:xfrm>
            <a:off x="755650" y="134143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Breadth</a:t>
            </a:r>
            <a:endParaRPr lang="en-US" sz="800" i="1" kern="0" dirty="0">
              <a:latin typeface="+mj-lt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8313" y="141287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6" name="Ellipse 22"/>
          <p:cNvSpPr/>
          <p:nvPr/>
        </p:nvSpPr>
        <p:spPr>
          <a:xfrm>
            <a:off x="611560" y="1988840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2" name="ZoneTexte 31"/>
          <p:cNvSpPr txBox="1">
            <a:spLocks noChangeArrowheads="1"/>
          </p:cNvSpPr>
          <p:nvPr/>
        </p:nvSpPr>
        <p:spPr bwMode="auto">
          <a:xfrm>
            <a:off x="755576" y="1844824"/>
            <a:ext cx="85746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Ratio between the number of </a:t>
            </a:r>
            <a:r>
              <a:rPr lang="en-US" sz="1400" dirty="0" err="1" smtClean="0"/>
              <a:t>i’s</a:t>
            </a:r>
            <a:r>
              <a:rPr lang="en-US" sz="1400" dirty="0" smtClean="0"/>
              <a:t> beliefs about </a:t>
            </a:r>
            <a:r>
              <a:rPr lang="en-US" sz="1400" dirty="0" err="1" smtClean="0"/>
              <a:t>j’s</a:t>
            </a:r>
            <a:r>
              <a:rPr lang="en-US" sz="1400" dirty="0" smtClean="0"/>
              <a:t> feelings and the number of possible conversational topics</a:t>
            </a:r>
            <a:endParaRPr lang="en-US" sz="800" i="1" dirty="0"/>
          </a:p>
        </p:txBody>
      </p:sp>
      <p:graphicFrame>
        <p:nvGraphicFramePr>
          <p:cNvPr id="24578" name="Object 11"/>
          <p:cNvGraphicFramePr>
            <a:graphicFrameLocks noChangeAspect="1"/>
          </p:cNvGraphicFramePr>
          <p:nvPr/>
        </p:nvGraphicFramePr>
        <p:xfrm>
          <a:off x="1187450" y="2349500"/>
          <a:ext cx="5362575" cy="744538"/>
        </p:xfrm>
        <a:graphic>
          <a:graphicData uri="http://schemas.openxmlformats.org/presentationml/2006/ole">
            <p:oleObj spid="_x0000_s24633" name="Equation" r:id="rId3" imgW="3073400" imgH="457200" progId="Equation.3">
              <p:embed/>
            </p:oleObj>
          </a:graphicData>
        </a:graphic>
      </p:graphicFrame>
      <p:graphicFrame>
        <p:nvGraphicFramePr>
          <p:cNvPr id="44" name="Object 11"/>
          <p:cNvGraphicFramePr>
            <a:graphicFrameLocks noChangeAspect="1"/>
          </p:cNvGraphicFramePr>
          <p:nvPr/>
        </p:nvGraphicFramePr>
        <p:xfrm>
          <a:off x="1187450" y="3213100"/>
          <a:ext cx="3173413" cy="338138"/>
        </p:xfrm>
        <a:graphic>
          <a:graphicData uri="http://schemas.openxmlformats.org/presentationml/2006/ole">
            <p:oleObj spid="_x0000_s24634" name="Equation" r:id="rId4" imgW="2006600" imgH="228600" progId="Equation.3">
              <p:embed/>
            </p:oleObj>
          </a:graphicData>
        </a:graphic>
      </p:graphicFrame>
      <p:grpSp>
        <p:nvGrpSpPr>
          <p:cNvPr id="22" name="Groupe 21"/>
          <p:cNvGrpSpPr/>
          <p:nvPr/>
        </p:nvGrpSpPr>
        <p:grpSpPr>
          <a:xfrm>
            <a:off x="5643570" y="3286124"/>
            <a:ext cx="2711209" cy="2619615"/>
            <a:chOff x="4276852" y="1891318"/>
            <a:chExt cx="3968831" cy="3576103"/>
          </a:xfrm>
        </p:grpSpPr>
        <p:sp>
          <p:nvSpPr>
            <p:cNvPr id="23" name="Ellipse 22"/>
            <p:cNvSpPr/>
            <p:nvPr/>
          </p:nvSpPr>
          <p:spPr>
            <a:xfrm>
              <a:off x="4716016" y="2348880"/>
              <a:ext cx="3096344" cy="3024336"/>
            </a:xfrm>
            <a:prstGeom prst="ellipse">
              <a:avLst/>
            </a:prstGeom>
            <a:solidFill>
              <a:schemeClr val="tx2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076056" y="2708920"/>
              <a:ext cx="2376264" cy="2304256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436096" y="3068960"/>
              <a:ext cx="1656184" cy="15841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796136" y="3429000"/>
              <a:ext cx="936104" cy="86409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/>
            <p:cNvCxnSpPr>
              <a:stCxn id="23" idx="1"/>
            </p:cNvCxnSpPr>
            <p:nvPr/>
          </p:nvCxnSpPr>
          <p:spPr>
            <a:xfrm>
              <a:off x="5169465" y="2791783"/>
              <a:ext cx="770687" cy="78123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stCxn id="23" idx="7"/>
              <a:endCxn id="26" idx="7"/>
            </p:cNvCxnSpPr>
            <p:nvPr/>
          </p:nvCxnSpPr>
          <p:spPr>
            <a:xfrm flipH="1">
              <a:off x="6595151" y="2791783"/>
              <a:ext cx="763760" cy="76376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 flipV="1">
              <a:off x="6660232" y="4077072"/>
              <a:ext cx="1008113" cy="43204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23" idx="4"/>
              <a:endCxn id="26" idx="4"/>
            </p:cNvCxnSpPr>
            <p:nvPr/>
          </p:nvCxnSpPr>
          <p:spPr>
            <a:xfrm flipV="1">
              <a:off x="6264188" y="4293096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932040" y="4077072"/>
              <a:ext cx="936104" cy="43204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845363" y="1891318"/>
              <a:ext cx="7346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latin typeface="Cambria" pitchFamily="18" charset="0"/>
                </a:rPr>
                <a:t>Family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33" name="Flèche vers le bas 32"/>
            <p:cNvSpPr/>
            <p:nvPr/>
          </p:nvSpPr>
          <p:spPr>
            <a:xfrm>
              <a:off x="6263782" y="2276872"/>
              <a:ext cx="180427" cy="297099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 rot="4225320">
              <a:off x="7773118" y="3158510"/>
              <a:ext cx="637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latin typeface="Cambria" pitchFamily="18" charset="0"/>
                </a:rPr>
                <a:t>Work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38" name="Flèche vers le bas 37"/>
            <p:cNvSpPr/>
            <p:nvPr/>
          </p:nvSpPr>
          <p:spPr>
            <a:xfrm rot="4347218">
              <a:off x="7401537" y="3219580"/>
              <a:ext cx="190752" cy="67707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 rot="19191930">
              <a:off x="7052725" y="5159644"/>
              <a:ext cx="566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Love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40" name="Flèche vers le bas 39"/>
            <p:cNvSpPr/>
            <p:nvPr/>
          </p:nvSpPr>
          <p:spPr>
            <a:xfrm rot="13033174">
              <a:off x="5317343" y="4814326"/>
              <a:ext cx="223329" cy="36508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 rot="2279958">
              <a:off x="4712460" y="5012318"/>
              <a:ext cx="79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Politics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43" name="Flèche vers le bas 42"/>
            <p:cNvSpPr/>
            <p:nvPr/>
          </p:nvSpPr>
          <p:spPr>
            <a:xfrm rot="17154500">
              <a:off x="4747078" y="3397162"/>
              <a:ext cx="264013" cy="3506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 rot="17013015">
              <a:off x="3996999" y="3362984"/>
              <a:ext cx="867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Religion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 rot="19581805">
              <a:off x="5152015" y="2587188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Superficial</a:t>
              </a:r>
              <a:endParaRPr lang="fr-FR" sz="800" i="1" dirty="0">
                <a:latin typeface="Cambria" pitchFamily="18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 rot="19737361">
              <a:off x="5447382" y="2849068"/>
              <a:ext cx="5517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Intimate</a:t>
              </a:r>
              <a:endParaRPr lang="fr-FR" sz="800" i="1" dirty="0">
                <a:latin typeface="Cambria" pitchFamily="18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 rot="19765051">
              <a:off x="5673456" y="3156104"/>
              <a:ext cx="5565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Personal</a:t>
              </a:r>
              <a:endParaRPr lang="fr-FR" sz="800" i="1" dirty="0">
                <a:latin typeface="Cambria" pitchFamily="18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 rot="19765051">
              <a:off x="5968513" y="3438734"/>
              <a:ext cx="3802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Core</a:t>
              </a:r>
              <a:endParaRPr lang="fr-FR" sz="800" i="1" dirty="0">
                <a:latin typeface="Cambria" pitchFamily="18" charset="0"/>
              </a:endParaRP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643446"/>
            <a:ext cx="663341" cy="65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ZoneTexte 47"/>
          <p:cNvSpPr txBox="1"/>
          <p:nvPr/>
        </p:nvSpPr>
        <p:spPr>
          <a:xfrm>
            <a:off x="3631310" y="5294787"/>
            <a:ext cx="1228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i="1" dirty="0" smtClean="0"/>
              <a:t>Agent A</a:t>
            </a:r>
            <a:endParaRPr lang="fr-FR" sz="1000" i="1" dirty="0"/>
          </a:p>
        </p:txBody>
      </p:sp>
      <p:graphicFrame>
        <p:nvGraphicFramePr>
          <p:cNvPr id="53" name="Object 11"/>
          <p:cNvGraphicFramePr>
            <a:graphicFrameLocks noChangeAspect="1"/>
          </p:cNvGraphicFramePr>
          <p:nvPr/>
        </p:nvGraphicFramePr>
        <p:xfrm>
          <a:off x="571472" y="4500570"/>
          <a:ext cx="2547937" cy="641350"/>
        </p:xfrm>
        <a:graphic>
          <a:graphicData uri="http://schemas.openxmlformats.org/presentationml/2006/ole">
            <p:oleObj spid="_x0000_s24635" name="Equation" r:id="rId6" imgW="1459866" imgH="393529" progId="Equation.3">
              <p:embed/>
            </p:oleObj>
          </a:graphicData>
        </a:graphic>
      </p:graphicFrame>
      <p:sp>
        <p:nvSpPr>
          <p:cNvPr id="54" name="ZoneTexte 53"/>
          <p:cNvSpPr txBox="1"/>
          <p:nvPr/>
        </p:nvSpPr>
        <p:spPr>
          <a:xfrm>
            <a:off x="642910" y="5357826"/>
            <a:ext cx="2061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2B9B03"/>
                </a:solidFill>
                <a:latin typeface="Cambria" pitchFamily="18" charset="0"/>
              </a:rPr>
              <a:t>High </a:t>
            </a:r>
            <a:r>
              <a:rPr lang="fr-FR" sz="2400" b="1" dirty="0" err="1" smtClean="0">
                <a:solidFill>
                  <a:srgbClr val="2B9B03"/>
                </a:solidFill>
                <a:latin typeface="Cambria" pitchFamily="18" charset="0"/>
              </a:rPr>
              <a:t>Breadth</a:t>
            </a:r>
            <a:endParaRPr lang="fr-FR" sz="2400" b="1" dirty="0">
              <a:solidFill>
                <a:srgbClr val="2B9B03"/>
              </a:solidFill>
              <a:latin typeface="Cambria" pitchFamily="18" charset="0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2267744" y="3683159"/>
            <a:ext cx="2658331" cy="721862"/>
          </a:xfrm>
          <a:prstGeom prst="wedgeRoundRectCallout">
            <a:avLst>
              <a:gd name="adj1" fmla="val 17800"/>
              <a:gd name="adj2" fmla="val 845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ZoneTexte 31"/>
          <p:cNvSpPr txBox="1">
            <a:spLocks noChangeArrowheads="1"/>
          </p:cNvSpPr>
          <p:nvPr/>
        </p:nvSpPr>
        <p:spPr bwMode="auto">
          <a:xfrm>
            <a:off x="2298690" y="3829867"/>
            <a:ext cx="2627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Except for love, I talked with j </a:t>
            </a:r>
          </a:p>
          <a:p>
            <a:r>
              <a:rPr lang="en-US" sz="1200" i="1" dirty="0" smtClean="0">
                <a:latin typeface="Cambria" pitchFamily="18" charset="0"/>
              </a:rPr>
              <a:t>about everything I would like to know </a:t>
            </a:r>
            <a:endParaRPr lang="en-US" sz="12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Familiarity – Theory 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 bwMode="auto">
          <a:xfrm>
            <a:off x="785786" y="135729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Depth</a:t>
            </a:r>
            <a:endParaRPr lang="en-US" sz="800" i="1" kern="0" dirty="0">
              <a:latin typeface="+mj-lt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8449" y="142873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3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08491066"/>
              </p:ext>
            </p:extLst>
          </p:nvPr>
        </p:nvGraphicFramePr>
        <p:xfrm>
          <a:off x="4677264" y="1789098"/>
          <a:ext cx="1989138" cy="338138"/>
        </p:xfrm>
        <a:graphic>
          <a:graphicData uri="http://schemas.openxmlformats.org/presentationml/2006/ole">
            <p:oleObj spid="_x0000_s25671" name="Equation" r:id="rId3" imgW="1257300" imgH="228600" progId="Equation.3">
              <p:embed/>
            </p:oleObj>
          </a:graphicData>
        </a:graphic>
      </p:graphicFrame>
      <p:graphicFrame>
        <p:nvGraphicFramePr>
          <p:cNvPr id="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1096318"/>
              </p:ext>
            </p:extLst>
          </p:nvPr>
        </p:nvGraphicFramePr>
        <p:xfrm>
          <a:off x="277899" y="2767043"/>
          <a:ext cx="6270625" cy="744538"/>
        </p:xfrm>
        <a:graphic>
          <a:graphicData uri="http://schemas.openxmlformats.org/presentationml/2006/ole">
            <p:oleObj spid="_x0000_s25672" name="Équation" r:id="rId4" imgW="3593880" imgH="457200" progId="Equation.3">
              <p:embed/>
            </p:oleObj>
          </a:graphicData>
        </a:graphic>
      </p:graphicFrame>
      <p:graphicFrame>
        <p:nvGraphicFramePr>
          <p:cNvPr id="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60488441"/>
              </p:ext>
            </p:extLst>
          </p:nvPr>
        </p:nvGraphicFramePr>
        <p:xfrm>
          <a:off x="323528" y="3536644"/>
          <a:ext cx="3173413" cy="338138"/>
        </p:xfrm>
        <a:graphic>
          <a:graphicData uri="http://schemas.openxmlformats.org/presentationml/2006/ole">
            <p:oleObj spid="_x0000_s25673" name="Equation" r:id="rId5" imgW="2006600" imgH="228600" progId="Equation.3">
              <p:embed/>
            </p:oleObj>
          </a:graphicData>
        </a:graphic>
      </p:graphicFrame>
      <p:sp>
        <p:nvSpPr>
          <p:cNvPr id="44" name="Pensées 43"/>
          <p:cNvSpPr/>
          <p:nvPr/>
        </p:nvSpPr>
        <p:spPr>
          <a:xfrm>
            <a:off x="5286380" y="3143248"/>
            <a:ext cx="3429024" cy="3143272"/>
          </a:xfrm>
          <a:prstGeom prst="cloudCallout">
            <a:avLst>
              <a:gd name="adj1" fmla="val -69934"/>
              <a:gd name="adj2" fmla="val 6023"/>
            </a:avLst>
          </a:prstGeom>
          <a:solidFill>
            <a:schemeClr val="tx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643446"/>
            <a:ext cx="663341" cy="65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e 46"/>
          <p:cNvGrpSpPr/>
          <p:nvPr/>
        </p:nvGrpSpPr>
        <p:grpSpPr>
          <a:xfrm>
            <a:off x="5643570" y="3286124"/>
            <a:ext cx="2711209" cy="2619615"/>
            <a:chOff x="4276852" y="1891318"/>
            <a:chExt cx="3968831" cy="3576103"/>
          </a:xfrm>
        </p:grpSpPr>
        <p:sp>
          <p:nvSpPr>
            <p:cNvPr id="50" name="Ellipse 49"/>
            <p:cNvSpPr/>
            <p:nvPr/>
          </p:nvSpPr>
          <p:spPr>
            <a:xfrm>
              <a:off x="4716016" y="2348880"/>
              <a:ext cx="3096344" cy="3024336"/>
            </a:xfrm>
            <a:prstGeom prst="ellipse">
              <a:avLst/>
            </a:prstGeom>
            <a:solidFill>
              <a:schemeClr val="tx2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076056" y="2708920"/>
              <a:ext cx="2376264" cy="2304256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436096" y="3068960"/>
              <a:ext cx="1656184" cy="158417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796136" y="3429000"/>
              <a:ext cx="936104" cy="86409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4" name="Connecteur droit 53"/>
            <p:cNvCxnSpPr>
              <a:stCxn id="50" idx="1"/>
            </p:cNvCxnSpPr>
            <p:nvPr/>
          </p:nvCxnSpPr>
          <p:spPr>
            <a:xfrm>
              <a:off x="5169465" y="2791783"/>
              <a:ext cx="770687" cy="78123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stCxn id="50" idx="7"/>
              <a:endCxn id="53" idx="7"/>
            </p:cNvCxnSpPr>
            <p:nvPr/>
          </p:nvCxnSpPr>
          <p:spPr>
            <a:xfrm flipH="1">
              <a:off x="6595151" y="2791783"/>
              <a:ext cx="763760" cy="76376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6660232" y="4077072"/>
              <a:ext cx="1008113" cy="43204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0" idx="4"/>
              <a:endCxn id="53" idx="4"/>
            </p:cNvCxnSpPr>
            <p:nvPr/>
          </p:nvCxnSpPr>
          <p:spPr>
            <a:xfrm flipV="1">
              <a:off x="6264188" y="4293096"/>
              <a:ext cx="0" cy="108012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932040" y="4077072"/>
              <a:ext cx="936104" cy="43204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5845363" y="1891318"/>
              <a:ext cx="7346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latin typeface="Cambria" pitchFamily="18" charset="0"/>
                </a:rPr>
                <a:t>Family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61" name="Flèche vers le bas 60"/>
            <p:cNvSpPr/>
            <p:nvPr/>
          </p:nvSpPr>
          <p:spPr>
            <a:xfrm>
              <a:off x="6263782" y="2276872"/>
              <a:ext cx="180427" cy="297099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 rot="4225320">
              <a:off x="7773118" y="3158510"/>
              <a:ext cx="637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latin typeface="Cambria" pitchFamily="18" charset="0"/>
                </a:rPr>
                <a:t>Work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64" name="Flèche vers le bas 63"/>
            <p:cNvSpPr/>
            <p:nvPr/>
          </p:nvSpPr>
          <p:spPr>
            <a:xfrm rot="4347218">
              <a:off x="7401537" y="3219580"/>
              <a:ext cx="190752" cy="67707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/>
            <p:cNvSpPr txBox="1"/>
            <p:nvPr/>
          </p:nvSpPr>
          <p:spPr>
            <a:xfrm rot="19191930">
              <a:off x="7052725" y="5159644"/>
              <a:ext cx="566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Love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66" name="Flèche vers le bas 65"/>
            <p:cNvSpPr/>
            <p:nvPr/>
          </p:nvSpPr>
          <p:spPr>
            <a:xfrm rot="13033174">
              <a:off x="5317343" y="4814326"/>
              <a:ext cx="223329" cy="36508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 rot="2279958">
              <a:off x="4712460" y="5012318"/>
              <a:ext cx="79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Politics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68" name="Flèche vers le bas 67"/>
            <p:cNvSpPr/>
            <p:nvPr/>
          </p:nvSpPr>
          <p:spPr>
            <a:xfrm rot="17154500">
              <a:off x="4747078" y="3397162"/>
              <a:ext cx="264013" cy="3506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/>
          </p:nvSpPr>
          <p:spPr>
            <a:xfrm rot="17013015">
              <a:off x="3996999" y="3362984"/>
              <a:ext cx="867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Cambria" pitchFamily="18" charset="0"/>
                </a:rPr>
                <a:t>Religion</a:t>
              </a:r>
              <a:endParaRPr lang="fr-FR" sz="1400" b="1" dirty="0">
                <a:latin typeface="Cambria" pitchFamily="18" charset="0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 rot="19581805">
              <a:off x="5152015" y="2587188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Superficial</a:t>
              </a:r>
              <a:endParaRPr lang="fr-FR" sz="800" i="1" dirty="0">
                <a:latin typeface="Cambria" pitchFamily="18" charset="0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 rot="19737361">
              <a:off x="5447382" y="2849068"/>
              <a:ext cx="5517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Intimate</a:t>
              </a:r>
              <a:endParaRPr lang="fr-FR" sz="800" i="1" dirty="0">
                <a:latin typeface="Cambria" pitchFamily="18" charset="0"/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 rot="19765051">
              <a:off x="5673456" y="3156104"/>
              <a:ext cx="5565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Personal</a:t>
              </a:r>
              <a:endParaRPr lang="fr-FR" sz="800" i="1" dirty="0">
                <a:latin typeface="Cambria" pitchFamily="18" charset="0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 rot="19765051">
              <a:off x="5968513" y="3438734"/>
              <a:ext cx="3802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i="1" dirty="0" smtClean="0">
                  <a:latin typeface="Cambria" pitchFamily="18" charset="0"/>
                </a:rPr>
                <a:t>Core</a:t>
              </a:r>
              <a:endParaRPr lang="fr-FR" sz="800" i="1" dirty="0">
                <a:latin typeface="Cambria" pitchFamily="18" charset="0"/>
              </a:endParaRPr>
            </a:p>
          </p:txBody>
        </p:sp>
      </p:grpSp>
      <p:sp>
        <p:nvSpPr>
          <p:cNvPr id="74" name="Ellipse 22"/>
          <p:cNvSpPr/>
          <p:nvPr/>
        </p:nvSpPr>
        <p:spPr>
          <a:xfrm>
            <a:off x="611560" y="1988840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5" name="ZoneTexte 31"/>
          <p:cNvSpPr txBox="1">
            <a:spLocks noChangeArrowheads="1"/>
          </p:cNvSpPr>
          <p:nvPr/>
        </p:nvSpPr>
        <p:spPr bwMode="auto">
          <a:xfrm>
            <a:off x="755576" y="1844824"/>
            <a:ext cx="3358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Intimacy value accorded to a concept X </a:t>
            </a:r>
            <a:endParaRPr lang="en-US" sz="800" i="1" dirty="0"/>
          </a:p>
        </p:txBody>
      </p:sp>
      <p:graphicFrame>
        <p:nvGraphicFramePr>
          <p:cNvPr id="3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94275918"/>
              </p:ext>
            </p:extLst>
          </p:nvPr>
        </p:nvGraphicFramePr>
        <p:xfrm>
          <a:off x="706698" y="4186435"/>
          <a:ext cx="2460625" cy="641350"/>
        </p:xfrm>
        <a:graphic>
          <a:graphicData uri="http://schemas.openxmlformats.org/presentationml/2006/ole">
            <p:oleObj spid="_x0000_s25674" name="Équation" r:id="rId7" imgW="1409400" imgH="393480" progId="Equation.3">
              <p:embed/>
            </p:oleObj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693201" y="5252004"/>
            <a:ext cx="169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accent1"/>
                </a:solidFill>
                <a:latin typeface="Cambria" pitchFamily="18" charset="0"/>
              </a:rPr>
              <a:t>Low</a:t>
            </a:r>
            <a:r>
              <a:rPr lang="fr-FR" sz="2400" b="1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fr-FR" sz="2400" b="1" dirty="0" err="1" smtClean="0">
                <a:solidFill>
                  <a:schemeClr val="accent1"/>
                </a:solidFill>
                <a:latin typeface="Cambria" pitchFamily="18" charset="0"/>
              </a:rPr>
              <a:t>Depth</a:t>
            </a:r>
            <a:endParaRPr lang="fr-FR" sz="2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40" name="Ellipse 22"/>
          <p:cNvSpPr/>
          <p:nvPr/>
        </p:nvSpPr>
        <p:spPr>
          <a:xfrm>
            <a:off x="619944" y="2449017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1" name="ZoneTexte 31"/>
          <p:cNvSpPr txBox="1">
            <a:spLocks noChangeArrowheads="1"/>
          </p:cNvSpPr>
          <p:nvPr/>
        </p:nvSpPr>
        <p:spPr bwMode="auto">
          <a:xfrm>
            <a:off x="763960" y="2305001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Mean value of Intimacy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Familiarity – Strategies 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 bwMode="auto">
          <a:xfrm>
            <a:off x="755576" y="1412776"/>
            <a:ext cx="597659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To improve his level of familiarity, an agent </a:t>
            </a:r>
            <a:r>
              <a:rPr lang="en-US" sz="2000" b="1" kern="0" dirty="0" err="1" smtClean="0">
                <a:latin typeface="Cambria" pitchFamily="18" charset="0"/>
                <a:cs typeface="+mn-cs"/>
              </a:rPr>
              <a:t>i</a:t>
            </a:r>
            <a:r>
              <a:rPr lang="en-US" sz="2000" b="1" kern="0" dirty="0" smtClean="0">
                <a:latin typeface="Cambria" pitchFamily="18" charset="0"/>
                <a:cs typeface="+mn-cs"/>
              </a:rPr>
              <a:t> can :</a:t>
            </a:r>
            <a:endParaRPr lang="en-US" sz="2000" b="1" kern="0" dirty="0">
              <a:latin typeface="Cambria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8239" y="1484213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6" name="Ellipse 22"/>
          <p:cNvSpPr/>
          <p:nvPr/>
        </p:nvSpPr>
        <p:spPr>
          <a:xfrm>
            <a:off x="900733" y="1989287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2" name="ZoneTexte 31"/>
          <p:cNvSpPr txBox="1">
            <a:spLocks noChangeArrowheads="1"/>
          </p:cNvSpPr>
          <p:nvPr/>
        </p:nvSpPr>
        <p:spPr bwMode="auto">
          <a:xfrm>
            <a:off x="1043608" y="1844824"/>
            <a:ext cx="7335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Improve breadth by asking information about topics for which </a:t>
            </a:r>
            <a:r>
              <a:rPr lang="en-US" sz="1400" i="1" dirty="0" smtClean="0"/>
              <a:t>he</a:t>
            </a:r>
            <a:r>
              <a:rPr lang="en-US" sz="1400" dirty="0" smtClean="0"/>
              <a:t> does not have any beliefs</a:t>
            </a:r>
            <a:endParaRPr lang="en-US" sz="800" i="1" dirty="0"/>
          </a:p>
        </p:txBody>
      </p:sp>
      <p:sp>
        <p:nvSpPr>
          <p:cNvPr id="44" name="Ellipse 22"/>
          <p:cNvSpPr/>
          <p:nvPr/>
        </p:nvSpPr>
        <p:spPr>
          <a:xfrm>
            <a:off x="857225" y="4144756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5" name="ZoneTexte 31"/>
          <p:cNvSpPr txBox="1">
            <a:spLocks noChangeArrowheads="1"/>
          </p:cNvSpPr>
          <p:nvPr/>
        </p:nvSpPr>
        <p:spPr bwMode="auto">
          <a:xfrm>
            <a:off x="1000100" y="4000293"/>
            <a:ext cx="6110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Improve depth by asking more intimate information about a particular topic </a:t>
            </a:r>
            <a:endParaRPr lang="en-US" sz="800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480" y="2711527"/>
            <a:ext cx="663341" cy="65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067170" y="3362868"/>
            <a:ext cx="1228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i="1" dirty="0" smtClean="0"/>
              <a:t>Agent A</a:t>
            </a:r>
            <a:endParaRPr lang="fr-FR" sz="1000" i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964096" y="2481889"/>
            <a:ext cx="1777656" cy="459275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31"/>
          <p:cNvSpPr txBox="1">
            <a:spLocks noChangeArrowheads="1"/>
          </p:cNvSpPr>
          <p:nvPr/>
        </p:nvSpPr>
        <p:spPr bwMode="auto">
          <a:xfrm>
            <a:off x="2036103" y="2553897"/>
            <a:ext cx="15793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Let’s talk about Love !</a:t>
            </a:r>
            <a:endParaRPr lang="en-US" sz="1200" i="1" dirty="0">
              <a:latin typeface="Cambria" pitchFamily="18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14368461"/>
              </p:ext>
            </p:extLst>
          </p:nvPr>
        </p:nvGraphicFramePr>
        <p:xfrm>
          <a:off x="4046538" y="2765425"/>
          <a:ext cx="4660900" cy="644525"/>
        </p:xfrm>
        <a:graphic>
          <a:graphicData uri="http://schemas.openxmlformats.org/presentationml/2006/ole">
            <p:oleObj spid="_x0000_s45094" name="Équation" r:id="rId4" imgW="3085920" imgH="457200" progId="Equation.3">
              <p:embed/>
            </p:oleObj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762" y="4799678"/>
            <a:ext cx="663341" cy="65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1146452" y="5451019"/>
            <a:ext cx="1228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i="1" dirty="0" smtClean="0"/>
              <a:t>Agent A</a:t>
            </a:r>
            <a:endParaRPr lang="fr-FR" sz="1000" i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2043378" y="4412046"/>
            <a:ext cx="1777656" cy="617270"/>
          </a:xfrm>
          <a:prstGeom prst="wedgeRoundRectCallout">
            <a:avLst>
              <a:gd name="adj1" fmla="val -46455"/>
              <a:gd name="adj2" fmla="val 89383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ZoneTexte 31"/>
          <p:cNvSpPr txBox="1">
            <a:spLocks noChangeArrowheads="1"/>
          </p:cNvSpPr>
          <p:nvPr/>
        </p:nvSpPr>
        <p:spPr bwMode="auto">
          <a:xfrm>
            <a:off x="2100383" y="4489848"/>
            <a:ext cx="1450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Tell me more about </a:t>
            </a:r>
          </a:p>
          <a:p>
            <a:r>
              <a:rPr lang="en-US" sz="1200" i="1" dirty="0" smtClean="0">
                <a:latin typeface="Cambria" pitchFamily="18" charset="0"/>
              </a:rPr>
              <a:t>your family.</a:t>
            </a:r>
            <a:endParaRPr lang="en-US" sz="1200" i="1" dirty="0">
              <a:latin typeface="Cambria" pitchFamily="18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399232"/>
              </p:ext>
            </p:extLst>
          </p:nvPr>
        </p:nvGraphicFramePr>
        <p:xfrm>
          <a:off x="3596192" y="4951513"/>
          <a:ext cx="5273925" cy="730338"/>
        </p:xfrm>
        <a:graphic>
          <a:graphicData uri="http://schemas.openxmlformats.org/presentationml/2006/ole">
            <p:oleObj spid="_x0000_s45095" name="Equation" r:id="rId5" imgW="3594100" imgH="533400" progId="Equation.3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6012160" y="2692396"/>
            <a:ext cx="2808312" cy="4485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308756" y="4895115"/>
            <a:ext cx="3636478" cy="4485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/>
      <p:bldP spid="44" grpId="0" animBg="1"/>
      <p:bldP spid="45" grpId="0"/>
      <p:bldP spid="14" grpId="0"/>
      <p:bldP spid="15" grpId="0" animBg="1"/>
      <p:bldP spid="16" grpId="0"/>
      <p:bldP spid="19" grpId="0"/>
      <p:bldP spid="20" grpId="0" animBg="1"/>
      <p:bldP spid="21" grpId="0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fr-FR" dirty="0" smtClean="0">
                <a:latin typeface="Cambria" pitchFamily="18" charset="0"/>
              </a:rPr>
              <a:t>Future </a:t>
            </a:r>
            <a:r>
              <a:rPr lang="fr-FR" dirty="0" err="1" smtClean="0">
                <a:latin typeface="Cambria" pitchFamily="18" charset="0"/>
              </a:rPr>
              <a:t>Work</a:t>
            </a:r>
            <a:endParaRPr lang="fr-FR" dirty="0" smtClean="0">
              <a:latin typeface="Cambria" pitchFamily="18" charset="0"/>
            </a:endParaRPr>
          </a:p>
        </p:txBody>
      </p:sp>
      <p:sp>
        <p:nvSpPr>
          <p:cNvPr id="1331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Florian Pecune</a:t>
            </a:r>
            <a:endParaRPr lang="fr-FR" b="0" dirty="0" smtClean="0">
              <a:solidFill>
                <a:schemeClr val="tx1"/>
              </a:solidFill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827088" y="1557338"/>
            <a:ext cx="81375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pic>
        <p:nvPicPr>
          <p:cNvPr id="13329" name="Picture 2" descr="http://www.anpi.asso.fr/wp-content/uploads/2011/06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949" y="2969154"/>
            <a:ext cx="2065337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895FDE-741A-444F-8103-D8DE862B08F8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827088" y="2636838"/>
            <a:ext cx="81375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8239" y="1700237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755576" y="1628800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Define scenarios to test this model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014" y="2537654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754351" y="2466217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Formalize influence of personality on social relations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7014" y="3453606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754351" y="3382169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Implement a neural network to represent the </a:t>
            </a: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dynamics of the relations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239" y="465256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755576" y="4581128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Formalize ideal and expressed social relations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492375"/>
            <a:ext cx="8748712" cy="1568450"/>
          </a:xfrm>
        </p:spPr>
        <p:txBody>
          <a:bodyPr/>
          <a:lstStyle/>
          <a:p>
            <a:pPr algn="ctr"/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en-US" sz="3600" dirty="0" smtClean="0">
                <a:latin typeface="Cambria" pitchFamily="18" charset="0"/>
              </a:rPr>
              <a:t>A Formal Model of Social Relations for Artificial </a:t>
            </a:r>
            <a:r>
              <a:rPr lang="fr-FR" sz="3600" dirty="0" smtClean="0">
                <a:latin typeface="Cambria" pitchFamily="18" charset="0"/>
              </a:rPr>
              <a:t>Companions</a:t>
            </a:r>
            <a:endParaRPr lang="en-US" sz="3600" b="0" i="1" dirty="0" smtClean="0">
              <a:latin typeface="Cambr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941888"/>
            <a:ext cx="8785225" cy="790575"/>
          </a:xfrm>
        </p:spPr>
        <p:txBody>
          <a:bodyPr/>
          <a:lstStyle/>
          <a:p>
            <a:pPr algn="ctr" eaLnBrk="1" hangingPunct="1"/>
            <a:r>
              <a:rPr lang="fr-FR" sz="2000" dirty="0" smtClean="0"/>
              <a:t>Florian PECUNE</a:t>
            </a:r>
            <a:r>
              <a:rPr lang="fr-FR" sz="2000" b="0" dirty="0" smtClean="0"/>
              <a:t> – Magalie OCHS – Catherine PELACHAUD</a:t>
            </a:r>
          </a:p>
          <a:p>
            <a:pPr algn="ctr" eaLnBrk="1" hangingPunct="1"/>
            <a:r>
              <a:rPr lang="fr-FR" sz="2000" b="0" dirty="0" smtClean="0"/>
              <a:t>CNRS – LTCI, Télécom </a:t>
            </a:r>
            <a:r>
              <a:rPr lang="fr-FR" sz="2000" b="0" dirty="0" err="1" smtClean="0"/>
              <a:t>Paristech</a:t>
            </a:r>
            <a:endParaRPr lang="fr-FR" sz="2000" b="0" dirty="0" smtClean="0"/>
          </a:p>
        </p:txBody>
      </p:sp>
      <p:pic>
        <p:nvPicPr>
          <p:cNvPr id="4100" name="Picture 2" descr="http://www.ism.u-bordeaux1.fr/IMG/jpg/Cnrs-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765175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Logical Framework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755650" y="134143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Mental attitudes</a:t>
            </a:r>
            <a:endParaRPr lang="en-US" sz="800" i="1" kern="0" dirty="0">
              <a:latin typeface="Cambria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313" y="141287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857224" y="2500306"/>
          <a:ext cx="573088" cy="381000"/>
        </p:xfrm>
        <a:graphic>
          <a:graphicData uri="http://schemas.openxmlformats.org/presentationml/2006/ole">
            <p:oleObj spid="_x0000_s54274" name="Equation" r:id="rId3" imgW="342751" imgH="228501" progId="Equation.3">
              <p:embed/>
            </p:oleObj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836613" y="1928813"/>
          <a:ext cx="615950" cy="381000"/>
        </p:xfrm>
        <a:graphic>
          <a:graphicData uri="http://schemas.openxmlformats.org/presentationml/2006/ole">
            <p:oleObj spid="_x0000_s54275" name="Equation" r:id="rId4" imgW="368300" imgH="228600" progId="Equation.3">
              <p:embed/>
            </p:oleObj>
          </a:graphicData>
        </a:graphic>
      </p:graphicFrame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785786" y="307181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Operators</a:t>
            </a:r>
            <a:endParaRPr lang="en-US" sz="800" i="1" kern="0" dirty="0">
              <a:latin typeface="Cambria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449" y="3143247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785786" y="3714752"/>
          <a:ext cx="1508125" cy="338138"/>
        </p:xfrm>
        <a:graphic>
          <a:graphicData uri="http://schemas.openxmlformats.org/presentationml/2006/ole">
            <p:oleObj spid="_x0000_s54276" name="Equation" r:id="rId5" imgW="901309" imgH="203112" progId="Equation.3">
              <p:embed/>
            </p:oleObj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785786" y="4286256"/>
          <a:ext cx="3398838" cy="338138"/>
        </p:xfrm>
        <a:graphic>
          <a:graphicData uri="http://schemas.openxmlformats.org/presentationml/2006/ole">
            <p:oleObj spid="_x0000_s54277" name="Equation" r:id="rId6" imgW="2032000" imgH="203200" progId="Equation.3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785786" y="4857760"/>
          <a:ext cx="1360487" cy="338138"/>
        </p:xfrm>
        <a:graphic>
          <a:graphicData uri="http://schemas.openxmlformats.org/presentationml/2006/ole">
            <p:oleObj spid="_x0000_s54278" name="Equation" r:id="rId7" imgW="812447" imgH="203112" progId="Equation.3">
              <p:embed/>
            </p:oleObj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785786" y="5429264"/>
          <a:ext cx="1190625" cy="338138"/>
        </p:xfrm>
        <a:graphic>
          <a:graphicData uri="http://schemas.openxmlformats.org/presentationml/2006/ole">
            <p:oleObj spid="_x0000_s54279" name="Equation" r:id="rId8" imgW="710891" imgH="203112" progId="Equation.3">
              <p:embed/>
            </p:oleObj>
          </a:graphicData>
        </a:graphic>
      </p:graphicFrame>
      <p:sp>
        <p:nvSpPr>
          <p:cNvPr id="17" name="ZoneTexte 31"/>
          <p:cNvSpPr txBox="1">
            <a:spLocks noChangeArrowheads="1"/>
          </p:cNvSpPr>
          <p:nvPr/>
        </p:nvSpPr>
        <p:spPr bwMode="auto">
          <a:xfrm>
            <a:off x="1500166" y="1928802"/>
            <a:ext cx="3177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The agent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believes that     is true      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571868" y="1928802"/>
          <a:ext cx="144463" cy="274637"/>
        </p:xfrm>
        <a:graphic>
          <a:graphicData uri="http://schemas.openxmlformats.org/presentationml/2006/ole">
            <p:oleObj spid="_x0000_s54280" name="Équation" r:id="rId9" imgW="126835" imgH="202936" progId="Equation.3">
              <p:embed/>
            </p:oleObj>
          </a:graphicData>
        </a:graphic>
      </p:graphicFrame>
      <p:sp>
        <p:nvSpPr>
          <p:cNvPr id="20" name="ZoneTexte 31"/>
          <p:cNvSpPr txBox="1">
            <a:spLocks noChangeArrowheads="1"/>
          </p:cNvSpPr>
          <p:nvPr/>
        </p:nvSpPr>
        <p:spPr bwMode="auto">
          <a:xfrm>
            <a:off x="1500166" y="2500306"/>
            <a:ext cx="55162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The agent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has the intention    and actively desires to achieve it      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857620" y="2500306"/>
          <a:ext cx="144463" cy="274637"/>
        </p:xfrm>
        <a:graphic>
          <a:graphicData uri="http://schemas.openxmlformats.org/presentationml/2006/ole">
            <p:oleObj spid="_x0000_s54281" name="Équation" r:id="rId10" imgW="126835" imgH="202936" progId="Equation.3">
              <p:embed/>
            </p:oleObj>
          </a:graphicData>
        </a:graphic>
      </p:graphicFrame>
      <p:sp>
        <p:nvSpPr>
          <p:cNvPr id="23" name="ZoneTexte 31"/>
          <p:cNvSpPr txBox="1">
            <a:spLocks noChangeArrowheads="1"/>
          </p:cNvSpPr>
          <p:nvPr/>
        </p:nvSpPr>
        <p:spPr bwMode="auto">
          <a:xfrm>
            <a:off x="2357422" y="3714752"/>
            <a:ext cx="45592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The action </a:t>
            </a:r>
            <a:r>
              <a:rPr lang="en-US" sz="1400" i="1" dirty="0" smtClean="0"/>
              <a:t>a</a:t>
            </a:r>
            <a:r>
              <a:rPr lang="en-US" sz="1400" dirty="0" smtClean="0"/>
              <a:t> might happen and      will be true after that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4929190" y="3714752"/>
          <a:ext cx="144463" cy="274637"/>
        </p:xfrm>
        <a:graphic>
          <a:graphicData uri="http://schemas.openxmlformats.org/presentationml/2006/ole">
            <p:oleObj spid="_x0000_s54282" name="Équation" r:id="rId11" imgW="126835" imgH="202936" progId="Equation.3">
              <p:embed/>
            </p:oleObj>
          </a:graphicData>
        </a:graphic>
      </p:graphicFrame>
      <p:sp>
        <p:nvSpPr>
          <p:cNvPr id="25" name="ZoneTexte 31"/>
          <p:cNvSpPr txBox="1">
            <a:spLocks noChangeArrowheads="1"/>
          </p:cNvSpPr>
          <p:nvPr/>
        </p:nvSpPr>
        <p:spPr bwMode="auto">
          <a:xfrm>
            <a:off x="2571736" y="4857760"/>
            <a:ext cx="3236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can not be true if      is not already true</a:t>
            </a: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2428860" y="4857760"/>
          <a:ext cx="144463" cy="274637"/>
        </p:xfrm>
        <a:graphic>
          <a:graphicData uri="http://schemas.openxmlformats.org/presentationml/2006/ole">
            <p:oleObj spid="_x0000_s54283" name="Équation" r:id="rId12" imgW="126835" imgH="202936" progId="Equation.3">
              <p:embed/>
            </p:oleObj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4057650" y="4883150"/>
          <a:ext cx="173038" cy="223838"/>
        </p:xfrm>
        <a:graphic>
          <a:graphicData uri="http://schemas.openxmlformats.org/presentationml/2006/ole">
            <p:oleObj spid="_x0000_s54284" name="Equation" r:id="rId13" imgW="152268" imgH="164957" progId="Equation.3">
              <p:embed/>
            </p:oleObj>
          </a:graphicData>
        </a:graphic>
      </p:graphicFrame>
      <p:sp>
        <p:nvSpPr>
          <p:cNvPr id="29" name="ZoneTexte 31"/>
          <p:cNvSpPr txBox="1">
            <a:spLocks noChangeArrowheads="1"/>
          </p:cNvSpPr>
          <p:nvPr/>
        </p:nvSpPr>
        <p:spPr bwMode="auto">
          <a:xfrm>
            <a:off x="2285984" y="5429264"/>
            <a:ext cx="37032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The agent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can be the author of the action </a:t>
            </a:r>
            <a:r>
              <a:rPr lang="en-US" sz="1400" i="1" dirty="0" smtClean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smtClean="0">
                <a:latin typeface="Cambria" pitchFamily="18" charset="0"/>
              </a:rPr>
              <a:t>Thesis Objective</a:t>
            </a:r>
            <a:endParaRPr lang="en-US" sz="1200" smtClean="0">
              <a:latin typeface="Cambria" pitchFamily="18" charset="0"/>
            </a:endParaRPr>
          </a:p>
        </p:txBody>
      </p:sp>
      <p:sp>
        <p:nvSpPr>
          <p:cNvPr id="614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6148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C9C9305-F3F2-4912-9B53-C8673124ED5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 bwMode="auto">
          <a:xfrm>
            <a:off x="755650" y="1484313"/>
            <a:ext cx="81375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Create an agent able to make decisions according to its relation …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8313" y="1557338"/>
            <a:ext cx="142875" cy="1428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 bwMode="auto">
          <a:xfrm>
            <a:off x="755650" y="2708275"/>
            <a:ext cx="6337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… but also to influence user’s relation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8313" y="2781300"/>
            <a:ext cx="142875" cy="1428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4" name="Ellipse 22"/>
          <p:cNvSpPr/>
          <p:nvPr/>
        </p:nvSpPr>
        <p:spPr>
          <a:xfrm>
            <a:off x="971550" y="4508500"/>
            <a:ext cx="71438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6154" name="ZoneTexte 31"/>
          <p:cNvSpPr txBox="1">
            <a:spLocks noChangeArrowheads="1"/>
          </p:cNvSpPr>
          <p:nvPr/>
        </p:nvSpPr>
        <p:spPr bwMode="auto">
          <a:xfrm>
            <a:off x="1116013" y="4365625"/>
            <a:ext cx="2930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How to represent social relations?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755650" y="3860800"/>
            <a:ext cx="71294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Three </a:t>
            </a:r>
            <a:r>
              <a:rPr lang="en-US" sz="2000" b="1" kern="0" dirty="0">
                <a:latin typeface="Cambria" pitchFamily="18" charset="0"/>
                <a:cs typeface="+mn-cs"/>
              </a:rPr>
              <a:t>research problematics: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8313" y="3933825"/>
            <a:ext cx="142875" cy="1428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4" name="Ellipse 22"/>
          <p:cNvSpPr/>
          <p:nvPr/>
        </p:nvSpPr>
        <p:spPr>
          <a:xfrm>
            <a:off x="971550" y="4941888"/>
            <a:ext cx="71438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6158" name="ZoneTexte 31"/>
          <p:cNvSpPr txBox="1">
            <a:spLocks noChangeArrowheads="1"/>
          </p:cNvSpPr>
          <p:nvPr/>
        </p:nvSpPr>
        <p:spPr bwMode="auto">
          <a:xfrm>
            <a:off x="1116013" y="4797425"/>
            <a:ext cx="3427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How do they change during interactions?</a:t>
            </a:r>
            <a:endParaRPr lang="en-US" sz="1400" dirty="0"/>
          </a:p>
        </p:txBody>
      </p:sp>
      <p:sp>
        <p:nvSpPr>
          <p:cNvPr id="6159" name="ZoneTexte 31"/>
          <p:cNvSpPr txBox="1">
            <a:spLocks noChangeArrowheads="1"/>
          </p:cNvSpPr>
          <p:nvPr/>
        </p:nvSpPr>
        <p:spPr bwMode="auto">
          <a:xfrm>
            <a:off x="2843213" y="2060575"/>
            <a:ext cx="2640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mbria" pitchFamily="18" charset="0"/>
              </a:rPr>
              <a:t>I do that </a:t>
            </a:r>
            <a:r>
              <a:rPr lang="en-US" sz="1400" b="1" i="1">
                <a:latin typeface="Cambria" pitchFamily="18" charset="0"/>
              </a:rPr>
              <a:t>because I like the user</a:t>
            </a:r>
          </a:p>
        </p:txBody>
      </p:sp>
      <p:sp>
        <p:nvSpPr>
          <p:cNvPr id="6160" name="ZoneTexte 31"/>
          <p:cNvSpPr txBox="1">
            <a:spLocks noChangeArrowheads="1"/>
          </p:cNvSpPr>
          <p:nvPr/>
        </p:nvSpPr>
        <p:spPr bwMode="auto">
          <a:xfrm>
            <a:off x="2339975" y="3284538"/>
            <a:ext cx="357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mbria" pitchFamily="18" charset="0"/>
              </a:rPr>
              <a:t>I do that </a:t>
            </a:r>
            <a:r>
              <a:rPr lang="en-US" sz="1400" b="1" i="1">
                <a:latin typeface="Cambria" pitchFamily="18" charset="0"/>
              </a:rPr>
              <a:t>because I want the user to like me</a:t>
            </a:r>
          </a:p>
        </p:txBody>
      </p:sp>
      <p:pic>
        <p:nvPicPr>
          <p:cNvPr id="6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924175"/>
            <a:ext cx="2014538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899592" y="4365104"/>
            <a:ext cx="4464496" cy="84984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2"/>
          <p:cNvSpPr/>
          <p:nvPr/>
        </p:nvSpPr>
        <p:spPr>
          <a:xfrm>
            <a:off x="998513" y="5430851"/>
            <a:ext cx="71438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6" name="ZoneTexte 31"/>
          <p:cNvSpPr txBox="1">
            <a:spLocks noChangeArrowheads="1"/>
          </p:cNvSpPr>
          <p:nvPr/>
        </p:nvSpPr>
        <p:spPr bwMode="auto">
          <a:xfrm>
            <a:off x="1142976" y="5286388"/>
            <a:ext cx="36631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How to model </a:t>
            </a:r>
            <a:r>
              <a:rPr lang="en-US" sz="1400" dirty="0" smtClean="0"/>
              <a:t>the effects of these relations?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573463"/>
            <a:ext cx="1460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à coins arrondis 39"/>
          <p:cNvSpPr/>
          <p:nvPr/>
        </p:nvSpPr>
        <p:spPr>
          <a:xfrm>
            <a:off x="107950" y="4076700"/>
            <a:ext cx="3527425" cy="1584325"/>
          </a:xfrm>
          <a:prstGeom prst="wedgeRoundRectCallout">
            <a:avLst>
              <a:gd name="adj1" fmla="val 70343"/>
              <a:gd name="adj2" fmla="val -45841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Florian Pecune</a:t>
            </a:r>
            <a:endParaRPr lang="fr-FR" b="0" dirty="0" smtClean="0">
              <a:solidFill>
                <a:schemeClr val="tx1"/>
              </a:solidFill>
            </a:endParaRPr>
          </a:p>
        </p:txBody>
      </p:sp>
      <p:sp>
        <p:nvSpPr>
          <p:cNvPr id="819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page </a:t>
            </a:r>
            <a:fld id="{91B7315C-80BB-4FA1-9099-6B769430C412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  <p:sp>
        <p:nvSpPr>
          <p:cNvPr id="41" name="Rectangle à coins arrondis 40"/>
          <p:cNvSpPr/>
          <p:nvPr/>
        </p:nvSpPr>
        <p:spPr>
          <a:xfrm>
            <a:off x="5219700" y="4149725"/>
            <a:ext cx="3816350" cy="1582738"/>
          </a:xfrm>
          <a:prstGeom prst="wedgeRoundRectCallout">
            <a:avLst>
              <a:gd name="adj1" fmla="val -62262"/>
              <a:gd name="adj2" fmla="val -3134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9" name="ZoneTexte 7"/>
          <p:cNvSpPr txBox="1">
            <a:spLocks noChangeArrowheads="1"/>
          </p:cNvSpPr>
          <p:nvPr/>
        </p:nvSpPr>
        <p:spPr bwMode="auto">
          <a:xfrm>
            <a:off x="3276500" y="1483643"/>
            <a:ext cx="2101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latin typeface="Cambria" pitchFamily="18" charset="0"/>
              </a:rPr>
              <a:t>Ideal Social Relation</a:t>
            </a:r>
          </a:p>
        </p:txBody>
      </p:sp>
      <p:sp>
        <p:nvSpPr>
          <p:cNvPr id="8200" name="ZoneTexte 8"/>
          <p:cNvSpPr txBox="1">
            <a:spLocks noChangeArrowheads="1"/>
          </p:cNvSpPr>
          <p:nvPr/>
        </p:nvSpPr>
        <p:spPr bwMode="auto">
          <a:xfrm>
            <a:off x="395288" y="4221163"/>
            <a:ext cx="2595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latin typeface="Cambria" pitchFamily="18" charset="0"/>
              </a:rPr>
              <a:t>Expressed Social Relation</a:t>
            </a:r>
          </a:p>
        </p:txBody>
      </p:sp>
      <p:sp>
        <p:nvSpPr>
          <p:cNvPr id="8201" name="ZoneTexte 31"/>
          <p:cNvSpPr txBox="1">
            <a:spLocks noChangeArrowheads="1"/>
          </p:cNvSpPr>
          <p:nvPr/>
        </p:nvSpPr>
        <p:spPr bwMode="auto">
          <a:xfrm>
            <a:off x="2771675" y="227580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Relation the agent </a:t>
            </a:r>
            <a:r>
              <a:rPr lang="en-US" sz="1200" u="sng"/>
              <a:t>would like to express</a:t>
            </a:r>
            <a:endParaRPr lang="en-US" sz="800" i="1" u="sng"/>
          </a:p>
        </p:txBody>
      </p:sp>
      <p:sp>
        <p:nvSpPr>
          <p:cNvPr id="11" name="Ellipse 22"/>
          <p:cNvSpPr/>
          <p:nvPr/>
        </p:nvSpPr>
        <p:spPr>
          <a:xfrm>
            <a:off x="2700238" y="2420268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8203" name="ZoneTexte 31"/>
          <p:cNvSpPr txBox="1">
            <a:spLocks noChangeArrowheads="1"/>
          </p:cNvSpPr>
          <p:nvPr/>
        </p:nvSpPr>
        <p:spPr bwMode="auto">
          <a:xfrm>
            <a:off x="5435600" y="5013325"/>
            <a:ext cx="249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Intrinsic relation </a:t>
            </a:r>
            <a:r>
              <a:rPr lang="en-US" sz="1200" u="sng"/>
              <a:t>felt </a:t>
            </a:r>
            <a:r>
              <a:rPr lang="en-US" sz="1200"/>
              <a:t>by the agent</a:t>
            </a:r>
          </a:p>
        </p:txBody>
      </p:sp>
      <p:sp>
        <p:nvSpPr>
          <p:cNvPr id="13" name="Ellipse 22"/>
          <p:cNvSpPr/>
          <p:nvPr/>
        </p:nvSpPr>
        <p:spPr>
          <a:xfrm>
            <a:off x="5364163" y="5157788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8205" name="ZoneTexte 31"/>
          <p:cNvSpPr txBox="1">
            <a:spLocks noChangeArrowheads="1"/>
          </p:cNvSpPr>
          <p:nvPr/>
        </p:nvSpPr>
        <p:spPr bwMode="auto">
          <a:xfrm>
            <a:off x="323850" y="4652963"/>
            <a:ext cx="2384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Relation </a:t>
            </a:r>
            <a:r>
              <a:rPr lang="en-US" sz="1200" u="sng"/>
              <a:t>expressed </a:t>
            </a:r>
            <a:r>
              <a:rPr lang="en-US" sz="1200"/>
              <a:t>by the agent</a:t>
            </a:r>
          </a:p>
        </p:txBody>
      </p:sp>
      <p:sp>
        <p:nvSpPr>
          <p:cNvPr id="15" name="Ellipse 22"/>
          <p:cNvSpPr/>
          <p:nvPr/>
        </p:nvSpPr>
        <p:spPr>
          <a:xfrm>
            <a:off x="250825" y="4797425"/>
            <a:ext cx="73025" cy="7143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8207" name="ZoneTexte 15"/>
          <p:cNvSpPr txBox="1">
            <a:spLocks noChangeArrowheads="1"/>
          </p:cNvSpPr>
          <p:nvPr/>
        </p:nvSpPr>
        <p:spPr bwMode="auto">
          <a:xfrm>
            <a:off x="6011863" y="4221163"/>
            <a:ext cx="1978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latin typeface="Cambria" pitchFamily="18" charset="0"/>
              </a:rPr>
              <a:t>Felt Social Relation</a:t>
            </a:r>
          </a:p>
        </p:txBody>
      </p:sp>
      <p:sp>
        <p:nvSpPr>
          <p:cNvPr id="8208" name="ZoneTexte 31"/>
          <p:cNvSpPr txBox="1">
            <a:spLocks noChangeArrowheads="1"/>
          </p:cNvSpPr>
          <p:nvPr/>
        </p:nvSpPr>
        <p:spPr bwMode="auto">
          <a:xfrm>
            <a:off x="5435600" y="4581525"/>
            <a:ext cx="3051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mbria" pitchFamily="18" charset="0"/>
              </a:rPr>
              <a:t>I </a:t>
            </a:r>
            <a:r>
              <a:rPr lang="en-US" sz="1200" b="1" i="1">
                <a:latin typeface="Cambria" pitchFamily="18" charset="0"/>
              </a:rPr>
              <a:t>like</a:t>
            </a:r>
            <a:r>
              <a:rPr lang="en-US" sz="1200" i="1">
                <a:latin typeface="Cambria" pitchFamily="18" charset="0"/>
              </a:rPr>
              <a:t> the user, I am </a:t>
            </a:r>
            <a:r>
              <a:rPr lang="en-US" sz="1200" b="1" i="1">
                <a:latin typeface="Cambria" pitchFamily="18" charset="0"/>
              </a:rPr>
              <a:t>less dominant</a:t>
            </a:r>
            <a:r>
              <a:rPr lang="en-US" sz="1200" i="1">
                <a:latin typeface="Cambria" pitchFamily="18" charset="0"/>
              </a:rPr>
              <a:t> than him </a:t>
            </a:r>
          </a:p>
        </p:txBody>
      </p:sp>
      <p:sp>
        <p:nvSpPr>
          <p:cNvPr id="8209" name="ZoneTexte 31"/>
          <p:cNvSpPr txBox="1">
            <a:spLocks noChangeArrowheads="1"/>
          </p:cNvSpPr>
          <p:nvPr/>
        </p:nvSpPr>
        <p:spPr bwMode="auto">
          <a:xfrm>
            <a:off x="2771675" y="1844005"/>
            <a:ext cx="33194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mbria" pitchFamily="18" charset="0"/>
              </a:rPr>
              <a:t>I would like to be </a:t>
            </a:r>
            <a:r>
              <a:rPr lang="en-US" sz="1200" b="1" i="1">
                <a:latin typeface="Cambria" pitchFamily="18" charset="0"/>
              </a:rPr>
              <a:t>more dominant </a:t>
            </a:r>
            <a:r>
              <a:rPr lang="en-US" sz="1200" i="1">
                <a:latin typeface="Cambria" pitchFamily="18" charset="0"/>
              </a:rPr>
              <a:t> than the user </a:t>
            </a:r>
          </a:p>
        </p:txBody>
      </p:sp>
      <p:sp>
        <p:nvSpPr>
          <p:cNvPr id="8214" name="ZoneTexte 31"/>
          <p:cNvSpPr txBox="1">
            <a:spLocks noChangeArrowheads="1"/>
          </p:cNvSpPr>
          <p:nvPr/>
        </p:nvSpPr>
        <p:spPr bwMode="auto">
          <a:xfrm>
            <a:off x="5435600" y="5300663"/>
            <a:ext cx="37639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Influenced by agent’s personality </a:t>
            </a:r>
            <a:r>
              <a:rPr lang="en-US" sz="800"/>
              <a:t>(</a:t>
            </a:r>
            <a:r>
              <a:rPr lang="en-US" sz="800" i="1"/>
              <a:t>Trapnell &amp; Wiggins, 1990)</a:t>
            </a:r>
          </a:p>
        </p:txBody>
      </p:sp>
      <p:sp>
        <p:nvSpPr>
          <p:cNvPr id="25" name="Ellipse 22"/>
          <p:cNvSpPr/>
          <p:nvPr/>
        </p:nvSpPr>
        <p:spPr>
          <a:xfrm>
            <a:off x="5364163" y="5445125"/>
            <a:ext cx="71437" cy="7143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8216" name="ZoneTexte 27"/>
          <p:cNvSpPr txBox="1">
            <a:spLocks noChangeArrowheads="1"/>
          </p:cNvSpPr>
          <p:nvPr/>
        </p:nvSpPr>
        <p:spPr bwMode="auto">
          <a:xfrm>
            <a:off x="2771675" y="256473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Influenced by agent’s role </a:t>
            </a:r>
            <a:r>
              <a:rPr lang="en-US" sz="800" i="1"/>
              <a:t>(Heise, 1987)</a:t>
            </a:r>
          </a:p>
        </p:txBody>
      </p:sp>
      <p:sp>
        <p:nvSpPr>
          <p:cNvPr id="29" name="Ellipse 22"/>
          <p:cNvSpPr/>
          <p:nvPr/>
        </p:nvSpPr>
        <p:spPr>
          <a:xfrm>
            <a:off x="2700238" y="2707605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8218" name="ZoneTexte 31"/>
          <p:cNvSpPr txBox="1">
            <a:spLocks noChangeArrowheads="1"/>
          </p:cNvSpPr>
          <p:nvPr/>
        </p:nvSpPr>
        <p:spPr bwMode="auto">
          <a:xfrm>
            <a:off x="323850" y="4941888"/>
            <a:ext cx="3376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Influenced by felt and ideal relations</a:t>
            </a:r>
            <a:r>
              <a:rPr lang="en-US" sz="800"/>
              <a:t> </a:t>
            </a:r>
            <a:r>
              <a:rPr lang="en-US" sz="800" i="1"/>
              <a:t>(Scherer, 2005)</a:t>
            </a:r>
            <a:endParaRPr lang="en-US" sz="800"/>
          </a:p>
        </p:txBody>
      </p:sp>
      <p:sp>
        <p:nvSpPr>
          <p:cNvPr id="31" name="Ellipse 22"/>
          <p:cNvSpPr/>
          <p:nvPr/>
        </p:nvSpPr>
        <p:spPr>
          <a:xfrm>
            <a:off x="250825" y="5084763"/>
            <a:ext cx="73025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2555776" y="1340768"/>
            <a:ext cx="3600450" cy="165576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851275" y="3068638"/>
            <a:ext cx="288925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211638" y="3500438"/>
            <a:ext cx="73025" cy="73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4067175" y="3357563"/>
            <a:ext cx="144463" cy="14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26" name="ZoneTexte 31"/>
          <p:cNvSpPr txBox="1">
            <a:spLocks noChangeArrowheads="1"/>
          </p:cNvSpPr>
          <p:nvPr/>
        </p:nvSpPr>
        <p:spPr bwMode="auto">
          <a:xfrm>
            <a:off x="323850" y="5229225"/>
            <a:ext cx="2352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Influenced by Mood </a:t>
            </a:r>
            <a:r>
              <a:rPr lang="en-US" sz="800" i="1"/>
              <a:t>(Isen &amp; al., 1992)</a:t>
            </a:r>
          </a:p>
        </p:txBody>
      </p:sp>
      <p:sp>
        <p:nvSpPr>
          <p:cNvPr id="49" name="Ellipse 22"/>
          <p:cNvSpPr/>
          <p:nvPr/>
        </p:nvSpPr>
        <p:spPr>
          <a:xfrm>
            <a:off x="250825" y="5373688"/>
            <a:ext cx="73025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8228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353425" cy="530225"/>
          </a:xfrm>
        </p:spPr>
        <p:txBody>
          <a:bodyPr/>
          <a:lstStyle/>
          <a:p>
            <a:r>
              <a:rPr lang="fr-FR" dirty="0" smtClean="0">
                <a:latin typeface="Cambria" pitchFamily="18" charset="0"/>
              </a:rPr>
              <a:t>How to represent social relations?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8199" grpId="0"/>
      <p:bldP spid="8200" grpId="0"/>
      <p:bldP spid="8201" grpId="0"/>
      <p:bldP spid="11" grpId="0" animBg="1"/>
      <p:bldP spid="8203" grpId="0"/>
      <p:bldP spid="13" grpId="0" animBg="1"/>
      <p:bldP spid="8205" grpId="0"/>
      <p:bldP spid="15" grpId="0" animBg="1"/>
      <p:bldP spid="8207" grpId="0"/>
      <p:bldP spid="8208" grpId="0"/>
      <p:bldP spid="8209" grpId="0"/>
      <p:bldP spid="8214" grpId="0"/>
      <p:bldP spid="25" grpId="0" animBg="1"/>
      <p:bldP spid="8216" grpId="0"/>
      <p:bldP spid="29" grpId="0" animBg="1"/>
      <p:bldP spid="8218" grpId="0"/>
      <p:bldP spid="31" grpId="0" animBg="1"/>
      <p:bldP spid="44" grpId="0" animBg="1"/>
      <p:bldP spid="45" grpId="0" animBg="1"/>
      <p:bldP spid="46" grpId="0" animBg="1"/>
      <p:bldP spid="47" grpId="0" animBg="1"/>
      <p:bldP spid="8226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573463"/>
            <a:ext cx="1460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à coins arrondis 39"/>
          <p:cNvSpPr/>
          <p:nvPr/>
        </p:nvSpPr>
        <p:spPr>
          <a:xfrm>
            <a:off x="107950" y="4076700"/>
            <a:ext cx="3527425" cy="1584325"/>
          </a:xfrm>
          <a:prstGeom prst="wedgeRoundRectCallout">
            <a:avLst>
              <a:gd name="adj1" fmla="val 70343"/>
              <a:gd name="adj2" fmla="val -45841"/>
              <a:gd name="adj3" fmla="val 16667"/>
            </a:avLst>
          </a:prstGeom>
          <a:solidFill>
            <a:schemeClr val="tx2"/>
          </a:solidFill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819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Florian Pecune</a:t>
            </a:r>
            <a:endParaRPr lang="fr-FR" b="0" dirty="0" smtClean="0">
              <a:solidFill>
                <a:schemeClr val="tx1"/>
              </a:solidFill>
            </a:endParaRPr>
          </a:p>
        </p:txBody>
      </p:sp>
      <p:sp>
        <p:nvSpPr>
          <p:cNvPr id="819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page </a:t>
            </a:r>
            <a:fld id="{91B7315C-80BB-4FA1-9099-6B769430C412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  <p:sp>
        <p:nvSpPr>
          <p:cNvPr id="41" name="Rectangle à coins arrondis 40"/>
          <p:cNvSpPr/>
          <p:nvPr/>
        </p:nvSpPr>
        <p:spPr>
          <a:xfrm>
            <a:off x="5219700" y="4149725"/>
            <a:ext cx="3816350" cy="1582738"/>
          </a:xfrm>
          <a:prstGeom prst="wedgeRoundRectCallout">
            <a:avLst>
              <a:gd name="adj1" fmla="val -62262"/>
              <a:gd name="adj2" fmla="val -3134"/>
              <a:gd name="adj3" fmla="val 16667"/>
            </a:avLst>
          </a:prstGeom>
          <a:solidFill>
            <a:schemeClr val="tx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9" name="ZoneTexte 7"/>
          <p:cNvSpPr txBox="1">
            <a:spLocks noChangeArrowheads="1"/>
          </p:cNvSpPr>
          <p:nvPr/>
        </p:nvSpPr>
        <p:spPr bwMode="auto">
          <a:xfrm>
            <a:off x="3276500" y="1483643"/>
            <a:ext cx="2101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1">
                    <a:lumMod val="25000"/>
                    <a:lumOff val="75000"/>
                  </a:schemeClr>
                </a:solidFill>
                <a:latin typeface="Cambria" pitchFamily="18" charset="0"/>
              </a:rPr>
              <a:t>Ideal Social Relation</a:t>
            </a:r>
          </a:p>
        </p:txBody>
      </p:sp>
      <p:sp>
        <p:nvSpPr>
          <p:cNvPr id="8200" name="ZoneTexte 8"/>
          <p:cNvSpPr txBox="1">
            <a:spLocks noChangeArrowheads="1"/>
          </p:cNvSpPr>
          <p:nvPr/>
        </p:nvSpPr>
        <p:spPr bwMode="auto">
          <a:xfrm>
            <a:off x="395288" y="4221163"/>
            <a:ext cx="2595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1">
                    <a:lumMod val="25000"/>
                    <a:lumOff val="75000"/>
                  </a:schemeClr>
                </a:solidFill>
                <a:latin typeface="Cambria" pitchFamily="18" charset="0"/>
              </a:rPr>
              <a:t>Expressed Social Relation</a:t>
            </a:r>
          </a:p>
        </p:txBody>
      </p:sp>
      <p:sp>
        <p:nvSpPr>
          <p:cNvPr id="8201" name="ZoneTexte 31"/>
          <p:cNvSpPr txBox="1">
            <a:spLocks noChangeArrowheads="1"/>
          </p:cNvSpPr>
          <p:nvPr/>
        </p:nvSpPr>
        <p:spPr bwMode="auto">
          <a:xfrm>
            <a:off x="2771675" y="227580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</a:rPr>
              <a:t>Relation the agent </a:t>
            </a:r>
            <a:r>
              <a:rPr lang="en-US" sz="1200" u="sng">
                <a:solidFill>
                  <a:schemeClr val="tx1">
                    <a:lumMod val="25000"/>
                    <a:lumOff val="75000"/>
                  </a:schemeClr>
                </a:solidFill>
              </a:rPr>
              <a:t>would like to express</a:t>
            </a:r>
            <a:endParaRPr lang="en-US" sz="800" i="1" u="sng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1" name="Ellipse 22"/>
          <p:cNvSpPr/>
          <p:nvPr/>
        </p:nvSpPr>
        <p:spPr>
          <a:xfrm>
            <a:off x="2700238" y="2420268"/>
            <a:ext cx="71437" cy="71437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25000"/>
                  <a:lumOff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203" name="ZoneTexte 31"/>
          <p:cNvSpPr txBox="1">
            <a:spLocks noChangeArrowheads="1"/>
          </p:cNvSpPr>
          <p:nvPr/>
        </p:nvSpPr>
        <p:spPr bwMode="auto">
          <a:xfrm>
            <a:off x="5435600" y="5013325"/>
            <a:ext cx="2490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Intrinsic relation </a:t>
            </a:r>
            <a:r>
              <a:rPr lang="en-US" sz="1200" u="sng"/>
              <a:t>felt </a:t>
            </a:r>
            <a:r>
              <a:rPr lang="en-US" sz="1200"/>
              <a:t>by the agent</a:t>
            </a:r>
          </a:p>
        </p:txBody>
      </p:sp>
      <p:sp>
        <p:nvSpPr>
          <p:cNvPr id="13" name="Ellipse 22"/>
          <p:cNvSpPr/>
          <p:nvPr/>
        </p:nvSpPr>
        <p:spPr>
          <a:xfrm>
            <a:off x="5364163" y="5157788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8205" name="ZoneTexte 31"/>
          <p:cNvSpPr txBox="1">
            <a:spLocks noChangeArrowheads="1"/>
          </p:cNvSpPr>
          <p:nvPr/>
        </p:nvSpPr>
        <p:spPr bwMode="auto">
          <a:xfrm>
            <a:off x="323850" y="4652963"/>
            <a:ext cx="2384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</a:rPr>
              <a:t>Relation </a:t>
            </a:r>
            <a:r>
              <a:rPr lang="en-US" sz="1200" u="sng">
                <a:solidFill>
                  <a:schemeClr val="tx1">
                    <a:lumMod val="25000"/>
                    <a:lumOff val="75000"/>
                  </a:schemeClr>
                </a:solidFill>
              </a:rPr>
              <a:t>expressed </a:t>
            </a:r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</a:rPr>
              <a:t>by the agent</a:t>
            </a:r>
          </a:p>
        </p:txBody>
      </p:sp>
      <p:sp>
        <p:nvSpPr>
          <p:cNvPr id="15" name="Ellipse 22"/>
          <p:cNvSpPr/>
          <p:nvPr/>
        </p:nvSpPr>
        <p:spPr>
          <a:xfrm>
            <a:off x="250825" y="4797425"/>
            <a:ext cx="73025" cy="7143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25000"/>
                  <a:lumOff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207" name="ZoneTexte 15"/>
          <p:cNvSpPr txBox="1">
            <a:spLocks noChangeArrowheads="1"/>
          </p:cNvSpPr>
          <p:nvPr/>
        </p:nvSpPr>
        <p:spPr bwMode="auto">
          <a:xfrm>
            <a:off x="6011863" y="4221163"/>
            <a:ext cx="1978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latin typeface="Cambria" pitchFamily="18" charset="0"/>
              </a:rPr>
              <a:t>Felt Social Relation</a:t>
            </a:r>
          </a:p>
        </p:txBody>
      </p:sp>
      <p:sp>
        <p:nvSpPr>
          <p:cNvPr id="8208" name="ZoneTexte 31"/>
          <p:cNvSpPr txBox="1">
            <a:spLocks noChangeArrowheads="1"/>
          </p:cNvSpPr>
          <p:nvPr/>
        </p:nvSpPr>
        <p:spPr bwMode="auto">
          <a:xfrm>
            <a:off x="5435600" y="4581525"/>
            <a:ext cx="3051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>
                <a:latin typeface="Cambria" pitchFamily="18" charset="0"/>
              </a:rPr>
              <a:t>I </a:t>
            </a:r>
            <a:r>
              <a:rPr lang="en-US" sz="1200" b="1" i="1" dirty="0">
                <a:latin typeface="Cambria" pitchFamily="18" charset="0"/>
              </a:rPr>
              <a:t>like</a:t>
            </a:r>
            <a:r>
              <a:rPr lang="en-US" sz="1200" i="1" dirty="0">
                <a:latin typeface="Cambria" pitchFamily="18" charset="0"/>
              </a:rPr>
              <a:t> the user, I am </a:t>
            </a:r>
            <a:r>
              <a:rPr lang="en-US" sz="1200" b="1" i="1" dirty="0">
                <a:latin typeface="Cambria" pitchFamily="18" charset="0"/>
              </a:rPr>
              <a:t>less dominant</a:t>
            </a:r>
            <a:r>
              <a:rPr lang="en-US" sz="1200" i="1" dirty="0">
                <a:latin typeface="Cambria" pitchFamily="18" charset="0"/>
              </a:rPr>
              <a:t> than him </a:t>
            </a:r>
          </a:p>
        </p:txBody>
      </p:sp>
      <p:sp>
        <p:nvSpPr>
          <p:cNvPr id="8209" name="ZoneTexte 31"/>
          <p:cNvSpPr txBox="1">
            <a:spLocks noChangeArrowheads="1"/>
          </p:cNvSpPr>
          <p:nvPr/>
        </p:nvSpPr>
        <p:spPr bwMode="auto">
          <a:xfrm>
            <a:off x="2771675" y="1844005"/>
            <a:ext cx="33194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tx1">
                    <a:lumMod val="25000"/>
                    <a:lumOff val="75000"/>
                  </a:schemeClr>
                </a:solidFill>
                <a:latin typeface="Cambria" pitchFamily="18" charset="0"/>
              </a:rPr>
              <a:t>I would like to be </a:t>
            </a:r>
            <a:r>
              <a:rPr lang="en-US" sz="1200" b="1" i="1">
                <a:solidFill>
                  <a:schemeClr val="tx1">
                    <a:lumMod val="25000"/>
                    <a:lumOff val="75000"/>
                  </a:schemeClr>
                </a:solidFill>
                <a:latin typeface="Cambria" pitchFamily="18" charset="0"/>
              </a:rPr>
              <a:t>more dominant </a:t>
            </a:r>
            <a:r>
              <a:rPr lang="en-US" sz="1200" i="1">
                <a:solidFill>
                  <a:schemeClr val="tx1">
                    <a:lumMod val="25000"/>
                    <a:lumOff val="75000"/>
                  </a:schemeClr>
                </a:solidFill>
                <a:latin typeface="Cambria" pitchFamily="18" charset="0"/>
              </a:rPr>
              <a:t> than the user </a:t>
            </a:r>
          </a:p>
        </p:txBody>
      </p:sp>
      <p:sp>
        <p:nvSpPr>
          <p:cNvPr id="8214" name="ZoneTexte 31"/>
          <p:cNvSpPr txBox="1">
            <a:spLocks noChangeArrowheads="1"/>
          </p:cNvSpPr>
          <p:nvPr/>
        </p:nvSpPr>
        <p:spPr bwMode="auto">
          <a:xfrm>
            <a:off x="5435600" y="5300663"/>
            <a:ext cx="37639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Influenced by agent’s personality </a:t>
            </a:r>
            <a:r>
              <a:rPr lang="en-US" sz="800"/>
              <a:t>(</a:t>
            </a:r>
            <a:r>
              <a:rPr lang="en-US" sz="800" i="1"/>
              <a:t>Trapnell &amp; Wiggins, 1990)</a:t>
            </a:r>
          </a:p>
        </p:txBody>
      </p:sp>
      <p:sp>
        <p:nvSpPr>
          <p:cNvPr id="25" name="Ellipse 22"/>
          <p:cNvSpPr/>
          <p:nvPr/>
        </p:nvSpPr>
        <p:spPr>
          <a:xfrm>
            <a:off x="5364163" y="5445125"/>
            <a:ext cx="71437" cy="7143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8216" name="ZoneTexte 27"/>
          <p:cNvSpPr txBox="1">
            <a:spLocks noChangeArrowheads="1"/>
          </p:cNvSpPr>
          <p:nvPr/>
        </p:nvSpPr>
        <p:spPr bwMode="auto">
          <a:xfrm>
            <a:off x="2771675" y="256473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</a:rPr>
              <a:t>Influenced by agent’s role </a:t>
            </a:r>
            <a:r>
              <a:rPr lang="en-US" sz="800" i="1">
                <a:solidFill>
                  <a:schemeClr val="tx1">
                    <a:lumMod val="25000"/>
                    <a:lumOff val="75000"/>
                  </a:schemeClr>
                </a:solidFill>
              </a:rPr>
              <a:t>(Heise, 1987)</a:t>
            </a:r>
          </a:p>
        </p:txBody>
      </p:sp>
      <p:sp>
        <p:nvSpPr>
          <p:cNvPr id="29" name="Ellipse 22"/>
          <p:cNvSpPr/>
          <p:nvPr/>
        </p:nvSpPr>
        <p:spPr>
          <a:xfrm>
            <a:off x="2700238" y="2707605"/>
            <a:ext cx="71437" cy="73025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25000"/>
                  <a:lumOff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218" name="ZoneTexte 31"/>
          <p:cNvSpPr txBox="1">
            <a:spLocks noChangeArrowheads="1"/>
          </p:cNvSpPr>
          <p:nvPr/>
        </p:nvSpPr>
        <p:spPr bwMode="auto">
          <a:xfrm>
            <a:off x="323850" y="4941888"/>
            <a:ext cx="3376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</a:rPr>
              <a:t>Influenced by felt and ideal relations</a:t>
            </a:r>
            <a:r>
              <a:rPr lang="en-US" sz="800">
                <a:solidFill>
                  <a:schemeClr val="tx1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800" i="1">
                <a:solidFill>
                  <a:schemeClr val="tx1">
                    <a:lumMod val="25000"/>
                    <a:lumOff val="75000"/>
                  </a:schemeClr>
                </a:solidFill>
              </a:rPr>
              <a:t>(Scherer, 2005)</a:t>
            </a:r>
            <a:endParaRPr lang="en-US" sz="8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1" name="Ellipse 22"/>
          <p:cNvSpPr/>
          <p:nvPr/>
        </p:nvSpPr>
        <p:spPr>
          <a:xfrm>
            <a:off x="250825" y="5084763"/>
            <a:ext cx="73025" cy="73025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25000"/>
                  <a:lumOff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2555776" y="1340768"/>
            <a:ext cx="3600450" cy="1655762"/>
          </a:xfrm>
          <a:prstGeom prst="roundRect">
            <a:avLst/>
          </a:prstGeom>
          <a:noFill/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851275" y="3068638"/>
            <a:ext cx="288925" cy="288925"/>
          </a:xfrm>
          <a:prstGeom prst="ellipse">
            <a:avLst/>
          </a:prstGeom>
          <a:noFill/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211638" y="3500438"/>
            <a:ext cx="73025" cy="73025"/>
          </a:xfrm>
          <a:prstGeom prst="ellipse">
            <a:avLst/>
          </a:prstGeom>
          <a:noFill/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4067175" y="3357563"/>
            <a:ext cx="144463" cy="142875"/>
          </a:xfrm>
          <a:prstGeom prst="ellipse">
            <a:avLst/>
          </a:prstGeom>
          <a:noFill/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26" name="ZoneTexte 31"/>
          <p:cNvSpPr txBox="1">
            <a:spLocks noChangeArrowheads="1"/>
          </p:cNvSpPr>
          <p:nvPr/>
        </p:nvSpPr>
        <p:spPr bwMode="auto">
          <a:xfrm>
            <a:off x="323850" y="5229225"/>
            <a:ext cx="2352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25000"/>
                    <a:lumOff val="75000"/>
                  </a:schemeClr>
                </a:solidFill>
              </a:rPr>
              <a:t>Influenced by Mood </a:t>
            </a:r>
            <a:r>
              <a:rPr lang="en-US" sz="800" i="1">
                <a:solidFill>
                  <a:schemeClr val="tx1">
                    <a:lumMod val="25000"/>
                    <a:lumOff val="75000"/>
                  </a:schemeClr>
                </a:solidFill>
              </a:rPr>
              <a:t>(Isen &amp; al., 1992)</a:t>
            </a:r>
          </a:p>
        </p:txBody>
      </p:sp>
      <p:sp>
        <p:nvSpPr>
          <p:cNvPr id="49" name="Ellipse 22"/>
          <p:cNvSpPr/>
          <p:nvPr/>
        </p:nvSpPr>
        <p:spPr>
          <a:xfrm>
            <a:off x="250825" y="5373688"/>
            <a:ext cx="73025" cy="71437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25000"/>
                  <a:lumOff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228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353425" cy="530225"/>
          </a:xfrm>
        </p:spPr>
        <p:txBody>
          <a:bodyPr/>
          <a:lstStyle/>
          <a:p>
            <a:r>
              <a:rPr lang="fr-FR" dirty="0" smtClean="0">
                <a:latin typeface="Cambria" pitchFamily="18" charset="0"/>
              </a:rPr>
              <a:t>How to represent social relations?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How to represent social relations? (2/2)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683568" y="2924944"/>
            <a:ext cx="172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Dominance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643" y="2996381"/>
            <a:ext cx="144462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684213" y="5157788"/>
            <a:ext cx="20161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Familiarity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288" y="5229225"/>
            <a:ext cx="144462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2" name="Ellipse 22"/>
          <p:cNvSpPr/>
          <p:nvPr/>
        </p:nvSpPr>
        <p:spPr>
          <a:xfrm>
            <a:off x="899468" y="3572644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82" name="ZoneTexte 31"/>
          <p:cNvSpPr txBox="1">
            <a:spLocks noChangeArrowheads="1"/>
          </p:cNvSpPr>
          <p:nvPr/>
        </p:nvSpPr>
        <p:spPr bwMode="auto">
          <a:xfrm>
            <a:off x="1042343" y="3428181"/>
            <a:ext cx="563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mbria" pitchFamily="18" charset="0"/>
              </a:rPr>
              <a:t>“</a:t>
            </a:r>
            <a:r>
              <a:rPr lang="en-US" sz="1400" i="1">
                <a:latin typeface="Cambria" pitchFamily="18" charset="0"/>
              </a:rPr>
              <a:t>the capacity of one agent to affect the behavior of another” </a:t>
            </a:r>
            <a:r>
              <a:rPr lang="en-US" sz="800" i="1">
                <a:latin typeface="Cambria" pitchFamily="18" charset="0"/>
              </a:rPr>
              <a:t>(Prada &amp; Paiva, 2008)</a:t>
            </a:r>
          </a:p>
        </p:txBody>
      </p:sp>
      <p:sp>
        <p:nvSpPr>
          <p:cNvPr id="25" name="Ellipse 22"/>
          <p:cNvSpPr/>
          <p:nvPr/>
        </p:nvSpPr>
        <p:spPr>
          <a:xfrm>
            <a:off x="900113" y="5805488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84" name="ZoneTexte 31"/>
          <p:cNvSpPr txBox="1">
            <a:spLocks noChangeArrowheads="1"/>
          </p:cNvSpPr>
          <p:nvPr/>
        </p:nvSpPr>
        <p:spPr bwMode="auto">
          <a:xfrm>
            <a:off x="1042988" y="5661025"/>
            <a:ext cx="431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mbria" pitchFamily="18" charset="0"/>
              </a:rPr>
              <a:t>“</a:t>
            </a:r>
            <a:r>
              <a:rPr lang="en-US" sz="1400" i="1">
                <a:latin typeface="Cambria" pitchFamily="18" charset="0"/>
              </a:rPr>
              <a:t>mutual knowledge of personal information” </a:t>
            </a:r>
            <a:r>
              <a:rPr lang="en-US" sz="800" i="1">
                <a:latin typeface="Cambria" pitchFamily="18" charset="0"/>
              </a:rPr>
              <a:t>(Svennevig, 1999)</a:t>
            </a:r>
          </a:p>
        </p:txBody>
      </p:sp>
      <p:pic>
        <p:nvPicPr>
          <p:cNvPr id="71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797425"/>
            <a:ext cx="2303463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86" name="Groupe 28"/>
          <p:cNvGrpSpPr>
            <a:grpSpLocks/>
          </p:cNvGrpSpPr>
          <p:nvPr/>
        </p:nvGrpSpPr>
        <p:grpSpPr bwMode="auto">
          <a:xfrm>
            <a:off x="6804025" y="1700213"/>
            <a:ext cx="2038350" cy="1628775"/>
            <a:chOff x="3728280" y="3367043"/>
            <a:chExt cx="4325816" cy="3030125"/>
          </a:xfrm>
        </p:grpSpPr>
        <p:sp>
          <p:nvSpPr>
            <p:cNvPr id="33" name="Ellipse 29"/>
            <p:cNvSpPr/>
            <p:nvPr/>
          </p:nvSpPr>
          <p:spPr>
            <a:xfrm>
              <a:off x="4789521" y="3789369"/>
              <a:ext cx="2375155" cy="21588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cxnSp>
          <p:nvCxnSpPr>
            <p:cNvPr id="34" name="Connecteur droit 30"/>
            <p:cNvCxnSpPr>
              <a:stCxn id="33" idx="2"/>
              <a:endCxn id="33" idx="6"/>
            </p:cNvCxnSpPr>
            <p:nvPr/>
          </p:nvCxnSpPr>
          <p:spPr>
            <a:xfrm>
              <a:off x="4789521" y="4870291"/>
              <a:ext cx="2375155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1"/>
            <p:cNvCxnSpPr>
              <a:stCxn id="33" idx="0"/>
              <a:endCxn id="33" idx="4"/>
            </p:cNvCxnSpPr>
            <p:nvPr/>
          </p:nvCxnSpPr>
          <p:spPr>
            <a:xfrm>
              <a:off x="5975414" y="3789369"/>
              <a:ext cx="0" cy="21588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7" name="ZoneTexte 13"/>
            <p:cNvSpPr txBox="1">
              <a:spLocks noChangeArrowheads="1"/>
            </p:cNvSpPr>
            <p:nvPr/>
          </p:nvSpPr>
          <p:spPr bwMode="auto">
            <a:xfrm>
              <a:off x="5256598" y="3367043"/>
              <a:ext cx="1503593" cy="40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/>
                <a:t>Dominant</a:t>
              </a:r>
            </a:p>
          </p:txBody>
        </p:sp>
        <p:sp>
          <p:nvSpPr>
            <p:cNvPr id="7198" name="ZoneTexte 14"/>
            <p:cNvSpPr txBox="1">
              <a:spLocks noChangeArrowheads="1"/>
            </p:cNvSpPr>
            <p:nvPr/>
          </p:nvSpPr>
          <p:spPr bwMode="auto">
            <a:xfrm>
              <a:off x="7090578" y="4706690"/>
              <a:ext cx="963518" cy="40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Liking</a:t>
              </a:r>
            </a:p>
          </p:txBody>
        </p:sp>
        <p:cxnSp>
          <p:nvCxnSpPr>
            <p:cNvPr id="38" name="Connecteur droit avec flèche 34"/>
            <p:cNvCxnSpPr/>
            <p:nvPr/>
          </p:nvCxnSpPr>
          <p:spPr>
            <a:xfrm flipV="1">
              <a:off x="6012473" y="3901596"/>
              <a:ext cx="313320" cy="968695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0" name="ZoneTexte 17"/>
            <p:cNvSpPr txBox="1">
              <a:spLocks noChangeArrowheads="1"/>
            </p:cNvSpPr>
            <p:nvPr/>
          </p:nvSpPr>
          <p:spPr bwMode="auto">
            <a:xfrm>
              <a:off x="3728280" y="4706690"/>
              <a:ext cx="1201678" cy="40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 dirty="0"/>
                <a:t>Disliking</a:t>
              </a:r>
            </a:p>
          </p:txBody>
        </p:sp>
        <p:sp>
          <p:nvSpPr>
            <p:cNvPr id="7201" name="ZoneTexte 18"/>
            <p:cNvSpPr txBox="1">
              <a:spLocks noChangeArrowheads="1"/>
            </p:cNvSpPr>
            <p:nvPr/>
          </p:nvSpPr>
          <p:spPr bwMode="auto">
            <a:xfrm>
              <a:off x="5256598" y="6046337"/>
              <a:ext cx="1276895" cy="35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/>
                <a:t>Submissive</a:t>
              </a:r>
            </a:p>
          </p:txBody>
        </p:sp>
        <p:sp>
          <p:nvSpPr>
            <p:cNvPr id="7202" name="ZoneTexte 19"/>
            <p:cNvSpPr txBox="1">
              <a:spLocks noChangeArrowheads="1"/>
            </p:cNvSpPr>
            <p:nvPr/>
          </p:nvSpPr>
          <p:spPr bwMode="auto">
            <a:xfrm rot="-4353715">
              <a:off x="6197139" y="4231339"/>
              <a:ext cx="343676" cy="45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800">
                <a:solidFill>
                  <a:srgbClr val="0070C0"/>
                </a:solidFill>
              </a:endParaRPr>
            </a:p>
          </p:txBody>
        </p:sp>
      </p:grpSp>
      <p:sp>
        <p:nvSpPr>
          <p:cNvPr id="42" name="Espace réservé du contenu 2"/>
          <p:cNvSpPr txBox="1">
            <a:spLocks/>
          </p:cNvSpPr>
          <p:nvPr/>
        </p:nvSpPr>
        <p:spPr bwMode="auto">
          <a:xfrm>
            <a:off x="755650" y="134143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Several dimensions used to define social relations</a:t>
            </a: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8313" y="141287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7" name="Ellipse 22"/>
          <p:cNvSpPr/>
          <p:nvPr/>
        </p:nvSpPr>
        <p:spPr>
          <a:xfrm>
            <a:off x="900113" y="1916113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90" name="ZoneTexte 31"/>
          <p:cNvSpPr txBox="1">
            <a:spLocks noChangeArrowheads="1"/>
          </p:cNvSpPr>
          <p:nvPr/>
        </p:nvSpPr>
        <p:spPr bwMode="auto">
          <a:xfrm>
            <a:off x="1042988" y="1773238"/>
            <a:ext cx="4624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Dominance and liking are the most widely used </a:t>
            </a:r>
            <a:r>
              <a:rPr lang="en-US" sz="800" i="1" dirty="0"/>
              <a:t>(Argyle, 1988)</a:t>
            </a:r>
          </a:p>
          <a:p>
            <a:endParaRPr lang="en-US" sz="1400" dirty="0"/>
          </a:p>
        </p:txBody>
      </p:sp>
      <p:sp>
        <p:nvSpPr>
          <p:cNvPr id="49" name="Ellipse 22"/>
          <p:cNvSpPr/>
          <p:nvPr/>
        </p:nvSpPr>
        <p:spPr>
          <a:xfrm>
            <a:off x="900113" y="2420938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7192" name="ZoneTexte 31"/>
          <p:cNvSpPr txBox="1">
            <a:spLocks noChangeArrowheads="1"/>
          </p:cNvSpPr>
          <p:nvPr/>
        </p:nvSpPr>
        <p:spPr bwMode="auto">
          <a:xfrm>
            <a:off x="1042988" y="2276475"/>
            <a:ext cx="4808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Familiarity useful for long-term relationship </a:t>
            </a:r>
            <a:r>
              <a:rPr lang="en-US" sz="800" i="1" dirty="0"/>
              <a:t>(</a:t>
            </a:r>
            <a:r>
              <a:rPr lang="en-US" sz="800" i="1" dirty="0" err="1"/>
              <a:t>Bickmore</a:t>
            </a:r>
            <a:r>
              <a:rPr lang="en-US" sz="800" i="1" dirty="0"/>
              <a:t> &amp; Picard, 2005)</a:t>
            </a:r>
          </a:p>
        </p:txBody>
      </p:sp>
      <p:sp>
        <p:nvSpPr>
          <p:cNvPr id="7193" name="Rectangle 43"/>
          <p:cNvSpPr>
            <a:spLocks noChangeArrowheads="1"/>
          </p:cNvSpPr>
          <p:nvPr/>
        </p:nvSpPr>
        <p:spPr bwMode="auto">
          <a:xfrm>
            <a:off x="6732588" y="6092825"/>
            <a:ext cx="1228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1">
                <a:latin typeface="Cambria" pitchFamily="18" charset="0"/>
              </a:rPr>
              <a:t>(Altman &amp; Taylor, 1973)</a:t>
            </a:r>
            <a:endParaRPr lang="fr-FR" sz="800"/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684833" y="4004295"/>
            <a:ext cx="11509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>
                <a:latin typeface="Cambria" pitchFamily="18" charset="0"/>
                <a:cs typeface="+mn-cs"/>
              </a:rPr>
              <a:t>Liking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908" y="4077320"/>
            <a:ext cx="144462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39" name="Ellipse 22"/>
          <p:cNvSpPr/>
          <p:nvPr/>
        </p:nvSpPr>
        <p:spPr>
          <a:xfrm>
            <a:off x="900733" y="4653583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0" name="ZoneTexte 31"/>
          <p:cNvSpPr txBox="1">
            <a:spLocks noChangeArrowheads="1"/>
          </p:cNvSpPr>
          <p:nvPr/>
        </p:nvSpPr>
        <p:spPr bwMode="auto">
          <a:xfrm>
            <a:off x="1043608" y="4509120"/>
            <a:ext cx="669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mbria" pitchFamily="18" charset="0"/>
              </a:rPr>
              <a:t>“</a:t>
            </a:r>
            <a:r>
              <a:rPr lang="en-US" sz="1400" i="1">
                <a:latin typeface="Cambria" pitchFamily="18" charset="0"/>
              </a:rPr>
              <a:t>A general and enduring positive or negative feeling about some person” </a:t>
            </a:r>
            <a:r>
              <a:rPr lang="en-US" sz="800" i="1">
                <a:latin typeface="Cambria" pitchFamily="18" charset="0"/>
              </a:rPr>
              <a:t>(Moshkina &amp; Arkin,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5" grpId="0" animBg="1"/>
      <p:bldP spid="7184" grpId="0"/>
      <p:bldP spid="49" grpId="0" animBg="1"/>
      <p:bldP spid="7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Dominance – The dependence (1/3)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755650" y="134143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Dependence of an agent A upon an agent B </a:t>
            </a:r>
            <a:r>
              <a:rPr lang="en-US" sz="800" i="1" kern="0" dirty="0" smtClean="0">
                <a:latin typeface="Cambria" pitchFamily="18" charset="0"/>
                <a:cs typeface="+mn-cs"/>
              </a:rPr>
              <a:t>(Emerson, 1962)  </a:t>
            </a:r>
            <a:endParaRPr lang="en-US" sz="800" i="1" kern="0" dirty="0">
              <a:latin typeface="Cambria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i="1" kern="0" dirty="0">
                <a:latin typeface="Cambria" pitchFamily="18" charset="0"/>
                <a:cs typeface="+mn-cs"/>
              </a:rPr>
              <a:t> 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8313" y="141287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0" name="ZoneTexte 31"/>
          <p:cNvSpPr txBox="1">
            <a:spLocks noChangeArrowheads="1"/>
          </p:cNvSpPr>
          <p:nvPr/>
        </p:nvSpPr>
        <p:spPr bwMode="auto">
          <a:xfrm>
            <a:off x="1043608" y="1844824"/>
            <a:ext cx="65098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i="1" dirty="0" smtClean="0"/>
              <a:t>Directly proportional to A's motivational investment in goals mediated by B (…)</a:t>
            </a:r>
          </a:p>
        </p:txBody>
      </p:sp>
      <p:sp>
        <p:nvSpPr>
          <p:cNvPr id="41" name="ZoneTexte 31"/>
          <p:cNvSpPr txBox="1">
            <a:spLocks noChangeArrowheads="1"/>
          </p:cNvSpPr>
          <p:nvPr/>
        </p:nvSpPr>
        <p:spPr bwMode="auto">
          <a:xfrm>
            <a:off x="1043608" y="2348880"/>
            <a:ext cx="7293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smtClean="0"/>
              <a:t>(…) Inversely proportional to the availability of those goals to A outside of the A-B relation”</a:t>
            </a:r>
            <a:endParaRPr lang="fr-FR" sz="1400" i="1" dirty="0"/>
          </a:p>
        </p:txBody>
      </p:sp>
      <p:sp>
        <p:nvSpPr>
          <p:cNvPr id="44" name="Ellipse 22"/>
          <p:cNvSpPr/>
          <p:nvPr/>
        </p:nvSpPr>
        <p:spPr>
          <a:xfrm>
            <a:off x="899592" y="1988840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45" name="Ellipse 22"/>
          <p:cNvSpPr/>
          <p:nvPr/>
        </p:nvSpPr>
        <p:spPr>
          <a:xfrm>
            <a:off x="899592" y="2492896"/>
            <a:ext cx="71437" cy="71437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grpSp>
        <p:nvGrpSpPr>
          <p:cNvPr id="2" name="Groupe 61"/>
          <p:cNvGrpSpPr/>
          <p:nvPr/>
        </p:nvGrpSpPr>
        <p:grpSpPr>
          <a:xfrm>
            <a:off x="395536" y="2924944"/>
            <a:ext cx="3761580" cy="1062943"/>
            <a:chOff x="1063246" y="3573017"/>
            <a:chExt cx="7010220" cy="1833205"/>
          </a:xfrm>
        </p:grpSpPr>
        <p:sp>
          <p:nvSpPr>
            <p:cNvPr id="51" name="ZoneTexte 50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ZoneTexte 53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5436097" y="3573017"/>
              <a:ext cx="2471185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9" name="ZoneTexte 31"/>
            <p:cNvSpPr txBox="1">
              <a:spLocks noChangeArrowheads="1"/>
            </p:cNvSpPr>
            <p:nvPr/>
          </p:nvSpPr>
          <p:spPr bwMode="auto">
            <a:xfrm>
              <a:off x="5491740" y="3573017"/>
              <a:ext cx="2581726" cy="69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</a:t>
              </a:r>
              <a:r>
                <a:rPr lang="en-US" sz="1000" b="1" i="1" dirty="0" smtClean="0">
                  <a:latin typeface="Cambria" pitchFamily="18" charset="0"/>
                </a:rPr>
                <a:t>really want </a:t>
              </a:r>
              <a:r>
                <a:rPr lang="en-US" sz="1000" i="1" dirty="0" smtClean="0">
                  <a:latin typeface="Cambria" pitchFamily="18" charset="0"/>
                </a:rPr>
                <a:t>to go to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 concert tonight !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1063246" y="3645025"/>
              <a:ext cx="2068594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043608" y="4149080"/>
            <a:ext cx="266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2B9B03"/>
                </a:solidFill>
                <a:latin typeface="Cambria" pitchFamily="18" charset="0"/>
              </a:rPr>
              <a:t>High Dependence</a:t>
            </a:r>
            <a:endParaRPr lang="fr-FR" sz="2400" b="1" dirty="0">
              <a:solidFill>
                <a:srgbClr val="2B9B03"/>
              </a:solidFill>
              <a:latin typeface="Cambria" pitchFamily="18" charset="0"/>
            </a:endParaRPr>
          </a:p>
        </p:txBody>
      </p:sp>
      <p:grpSp>
        <p:nvGrpSpPr>
          <p:cNvPr id="3" name="Groupe 61"/>
          <p:cNvGrpSpPr/>
          <p:nvPr/>
        </p:nvGrpSpPr>
        <p:grpSpPr>
          <a:xfrm>
            <a:off x="179512" y="5013176"/>
            <a:ext cx="3888432" cy="1062943"/>
            <a:chOff x="660656" y="3573017"/>
            <a:chExt cx="7246624" cy="1833205"/>
          </a:xfrm>
        </p:grpSpPr>
        <p:sp>
          <p:nvSpPr>
            <p:cNvPr id="22" name="ZoneTexte 21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436096" y="3573017"/>
              <a:ext cx="2471184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660656" y="3645025"/>
              <a:ext cx="2471184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9" name="ZoneTexte 31"/>
            <p:cNvSpPr txBox="1">
              <a:spLocks noChangeArrowheads="1"/>
            </p:cNvSpPr>
            <p:nvPr/>
          </p:nvSpPr>
          <p:spPr bwMode="auto">
            <a:xfrm>
              <a:off x="660656" y="3697206"/>
              <a:ext cx="2545877" cy="69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I’m </a:t>
              </a:r>
              <a:r>
                <a:rPr lang="en-US" sz="1000" b="1" i="1" dirty="0" smtClean="0">
                  <a:latin typeface="Cambria" pitchFamily="18" charset="0"/>
                </a:rPr>
                <a:t>the only one </a:t>
              </a:r>
              <a:r>
                <a:rPr lang="en-US" sz="1000" i="1" dirty="0" smtClean="0">
                  <a:latin typeface="Cambria" pitchFamily="18" charset="0"/>
                </a:rPr>
                <a:t>who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can bring you there.</a:t>
              </a:r>
              <a:endParaRPr lang="en-US" sz="1000" i="1" dirty="0">
                <a:latin typeface="Cambria" pitchFamily="18" charset="0"/>
              </a:endParaRPr>
            </a:p>
          </p:txBody>
        </p:sp>
      </p:grpSp>
      <p:grpSp>
        <p:nvGrpSpPr>
          <p:cNvPr id="4" name="Groupe 61"/>
          <p:cNvGrpSpPr/>
          <p:nvPr/>
        </p:nvGrpSpPr>
        <p:grpSpPr>
          <a:xfrm>
            <a:off x="4572000" y="2852936"/>
            <a:ext cx="3816424" cy="1062943"/>
            <a:chOff x="794853" y="3573017"/>
            <a:chExt cx="7112427" cy="1833205"/>
          </a:xfrm>
        </p:grpSpPr>
        <p:sp>
          <p:nvSpPr>
            <p:cNvPr id="32" name="ZoneTexte 31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ZoneTexte 34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5436096" y="3573017"/>
              <a:ext cx="2471184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8" name="ZoneTexte 31"/>
            <p:cNvSpPr txBox="1">
              <a:spLocks noChangeArrowheads="1"/>
            </p:cNvSpPr>
            <p:nvPr/>
          </p:nvSpPr>
          <p:spPr bwMode="auto">
            <a:xfrm>
              <a:off x="5491739" y="3697206"/>
              <a:ext cx="2360655" cy="69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Maybe I could go to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 concert tonight.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794853" y="3645025"/>
              <a:ext cx="2336987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5436096" y="4149080"/>
            <a:ext cx="258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  <a:latin typeface="Cambria" pitchFamily="18" charset="0"/>
              </a:rPr>
              <a:t>Low Dependence</a:t>
            </a:r>
            <a:endParaRPr lang="fr-FR" sz="2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47" name="Flèche droite 46"/>
          <p:cNvSpPr/>
          <p:nvPr/>
        </p:nvSpPr>
        <p:spPr>
          <a:xfrm rot="10800000">
            <a:off x="1907704" y="3573016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droite 47"/>
          <p:cNvSpPr/>
          <p:nvPr/>
        </p:nvSpPr>
        <p:spPr>
          <a:xfrm rot="10800000">
            <a:off x="1907704" y="5661248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 rot="10800000">
            <a:off x="6228184" y="3501008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72"/>
          <p:cNvGrpSpPr/>
          <p:nvPr/>
        </p:nvGrpSpPr>
        <p:grpSpPr>
          <a:xfrm>
            <a:off x="4283968" y="4941168"/>
            <a:ext cx="4860032" cy="1260087"/>
            <a:chOff x="3923928" y="4941169"/>
            <a:chExt cx="4860032" cy="12600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5733256"/>
              <a:ext cx="332950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ZoneTexte 54"/>
            <p:cNvSpPr txBox="1"/>
            <p:nvPr/>
          </p:nvSpPr>
          <p:spPr>
            <a:xfrm>
              <a:off x="6132466" y="5778365"/>
              <a:ext cx="6592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58041" y="5316939"/>
              <a:ext cx="399835" cy="452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69448" y="5316939"/>
              <a:ext cx="434880" cy="46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ZoneTexte 61"/>
            <p:cNvSpPr txBox="1"/>
            <p:nvPr/>
          </p:nvSpPr>
          <p:spPr>
            <a:xfrm>
              <a:off x="6984237" y="5788668"/>
              <a:ext cx="6592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7494471" y="4941169"/>
              <a:ext cx="1181985" cy="459275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" name="ZoneTexte 31"/>
            <p:cNvSpPr txBox="1">
              <a:spLocks noChangeArrowheads="1"/>
            </p:cNvSpPr>
            <p:nvPr/>
          </p:nvSpPr>
          <p:spPr bwMode="auto">
            <a:xfrm>
              <a:off x="7449940" y="4941169"/>
              <a:ext cx="13340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really want to go to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 concert tonight !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5220072" y="4982921"/>
              <a:ext cx="1152128" cy="459275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3923928" y="5157192"/>
              <a:ext cx="1253993" cy="459275"/>
            </a:xfrm>
            <a:prstGeom prst="wedgeRoundRectCallout">
              <a:avLst>
                <a:gd name="adj1" fmla="val -2285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5733256"/>
              <a:ext cx="333171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Flèche droite 67"/>
            <p:cNvSpPr/>
            <p:nvPr/>
          </p:nvSpPr>
          <p:spPr>
            <a:xfrm rot="10800000">
              <a:off x="6660232" y="5589240"/>
              <a:ext cx="360040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31"/>
            <p:cNvSpPr txBox="1">
              <a:spLocks noChangeArrowheads="1"/>
            </p:cNvSpPr>
            <p:nvPr/>
          </p:nvSpPr>
          <p:spPr bwMode="auto">
            <a:xfrm>
              <a:off x="5220072" y="5013177"/>
              <a:ext cx="11592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can bring you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there with my car.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067944" y="5157193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We can bring you there too !</a:t>
              </a:r>
              <a:endParaRPr lang="en-US" sz="1000" i="1" dirty="0">
                <a:latin typeface="Cambria" pitchFamily="18" charset="0"/>
              </a:endParaRPr>
            </a:p>
          </p:txBody>
        </p:sp>
      </p:grpSp>
      <p:sp>
        <p:nvSpPr>
          <p:cNvPr id="75" name="ZoneTexte 31"/>
          <p:cNvSpPr txBox="1">
            <a:spLocks noChangeArrowheads="1"/>
          </p:cNvSpPr>
          <p:nvPr/>
        </p:nvSpPr>
        <p:spPr bwMode="auto">
          <a:xfrm>
            <a:off x="4644008" y="2924944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can bring you </a:t>
            </a:r>
          </a:p>
          <a:p>
            <a:r>
              <a:rPr lang="en-US" sz="1000" i="1" dirty="0" smtClean="0">
                <a:latin typeface="Cambria" pitchFamily="18" charset="0"/>
              </a:rPr>
              <a:t>there with my car.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76" name="ZoneTexte 31"/>
          <p:cNvSpPr txBox="1">
            <a:spLocks noChangeArrowheads="1"/>
          </p:cNvSpPr>
          <p:nvPr/>
        </p:nvSpPr>
        <p:spPr bwMode="auto">
          <a:xfrm>
            <a:off x="395536" y="2996952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can bring you </a:t>
            </a:r>
          </a:p>
          <a:p>
            <a:r>
              <a:rPr lang="en-US" sz="1000" i="1" dirty="0" smtClean="0">
                <a:latin typeface="Cambria" pitchFamily="18" charset="0"/>
              </a:rPr>
              <a:t>there with my car.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77" name="ZoneTexte 31"/>
          <p:cNvSpPr txBox="1">
            <a:spLocks noChangeArrowheads="1"/>
          </p:cNvSpPr>
          <p:nvPr/>
        </p:nvSpPr>
        <p:spPr bwMode="auto">
          <a:xfrm>
            <a:off x="2699792" y="5085184"/>
            <a:ext cx="1385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</a:t>
            </a:r>
            <a:r>
              <a:rPr lang="en-US" sz="1000" b="1" i="1" dirty="0" smtClean="0">
                <a:latin typeface="Cambria" pitchFamily="18" charset="0"/>
              </a:rPr>
              <a:t>really want </a:t>
            </a:r>
            <a:r>
              <a:rPr lang="en-US" sz="1000" i="1" dirty="0" smtClean="0">
                <a:latin typeface="Cambria" pitchFamily="18" charset="0"/>
              </a:rPr>
              <a:t>to go to </a:t>
            </a:r>
          </a:p>
          <a:p>
            <a:r>
              <a:rPr lang="en-US" sz="1000" i="1" dirty="0" smtClean="0">
                <a:latin typeface="Cambria" pitchFamily="18" charset="0"/>
              </a:rPr>
              <a:t>the concert tonight !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8002" y="1767718"/>
            <a:ext cx="6681486" cy="4320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748001" y="2224609"/>
            <a:ext cx="7588821" cy="4320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6" grpId="0"/>
      <p:bldP spid="47" grpId="0" animBg="1"/>
      <p:bldP spid="48" grpId="0" animBg="1"/>
      <p:bldP spid="49" grpId="0" animBg="1"/>
      <p:bldP spid="75" grpId="0"/>
      <p:bldP spid="76" grpId="0"/>
      <p:bldP spid="77" grpId="0"/>
      <p:bldP spid="61" grpId="0" animBg="1"/>
      <p:bldP spid="61" grpId="1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Dominance – The dependence (2/3)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755651" y="1341438"/>
            <a:ext cx="417639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An agent </a:t>
            </a:r>
            <a:r>
              <a:rPr lang="en-US" sz="2000" i="1" kern="0" dirty="0" err="1" smtClean="0">
                <a:latin typeface="Cambria" pitchFamily="18" charset="0"/>
                <a:cs typeface="+mn-cs"/>
              </a:rPr>
              <a:t>i</a:t>
            </a:r>
            <a:r>
              <a:rPr lang="en-US" sz="2000" b="1" kern="0" dirty="0" smtClean="0">
                <a:latin typeface="Cambria" pitchFamily="18" charset="0"/>
                <a:cs typeface="+mn-cs"/>
              </a:rPr>
              <a:t> can be helpful ….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313" y="1412875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780877" y="3644552"/>
            <a:ext cx="285501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000" b="1" kern="0" dirty="0" smtClean="0">
                <a:latin typeface="Cambria" pitchFamily="18" charset="0"/>
                <a:cs typeface="+mn-cs"/>
              </a:rPr>
              <a:t>… or threatening</a:t>
            </a:r>
            <a:endParaRPr lang="en-US" sz="1000" b="1" i="1" kern="0" dirty="0">
              <a:latin typeface="Cambria" pitchFamily="18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540" y="3715989"/>
            <a:ext cx="142875" cy="1444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6D5047"/>
              </a:solidFill>
              <a:latin typeface="Cambria" pitchFamily="18" charset="0"/>
            </a:endParaRPr>
          </a:p>
        </p:txBody>
      </p:sp>
      <p:grpSp>
        <p:nvGrpSpPr>
          <p:cNvPr id="36" name="Groupe 61"/>
          <p:cNvGrpSpPr/>
          <p:nvPr/>
        </p:nvGrpSpPr>
        <p:grpSpPr>
          <a:xfrm>
            <a:off x="5220072" y="1412776"/>
            <a:ext cx="3638276" cy="1062943"/>
            <a:chOff x="1063246" y="3573017"/>
            <a:chExt cx="6780426" cy="1833205"/>
          </a:xfrm>
        </p:grpSpPr>
        <p:sp>
          <p:nvSpPr>
            <p:cNvPr id="37" name="ZoneTexte 36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221088"/>
              <a:ext cx="810459" cy="79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ZoneTexte 39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5436097" y="3573017"/>
              <a:ext cx="2336988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2" name="ZoneTexte 31"/>
            <p:cNvSpPr txBox="1">
              <a:spLocks noChangeArrowheads="1"/>
            </p:cNvSpPr>
            <p:nvPr/>
          </p:nvSpPr>
          <p:spPr bwMode="auto">
            <a:xfrm>
              <a:off x="5357543" y="3697206"/>
              <a:ext cx="2486129" cy="69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really want</a:t>
              </a:r>
              <a:r>
                <a:rPr lang="en-US" sz="1000" b="1" i="1" dirty="0" smtClean="0">
                  <a:latin typeface="Cambria" pitchFamily="18" charset="0"/>
                </a:rPr>
                <a:t> </a:t>
              </a:r>
              <a:r>
                <a:rPr lang="en-US" sz="1000" i="1" dirty="0" smtClean="0">
                  <a:latin typeface="Cambria" pitchFamily="18" charset="0"/>
                </a:rPr>
                <a:t>to go to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 concert tonight !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1063246" y="3645025"/>
              <a:ext cx="2068594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4" name="Flèche droite 43"/>
          <p:cNvSpPr/>
          <p:nvPr/>
        </p:nvSpPr>
        <p:spPr>
          <a:xfrm rot="10800000">
            <a:off x="6732240" y="2060848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31"/>
          <p:cNvSpPr txBox="1">
            <a:spLocks noChangeArrowheads="1"/>
          </p:cNvSpPr>
          <p:nvPr/>
        </p:nvSpPr>
        <p:spPr bwMode="auto">
          <a:xfrm>
            <a:off x="5220072" y="1484784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I can bring you </a:t>
            </a:r>
          </a:p>
          <a:p>
            <a:r>
              <a:rPr lang="en-US" sz="1000" i="1" dirty="0" smtClean="0">
                <a:latin typeface="Cambria" pitchFamily="18" charset="0"/>
              </a:rPr>
              <a:t>there with my car.</a:t>
            </a:r>
            <a:endParaRPr lang="en-US" sz="1000" i="1" dirty="0">
              <a:latin typeface="Cambria" pitchFamily="18" charset="0"/>
            </a:endParaRPr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/>
        </p:nvGraphicFramePr>
        <p:xfrm>
          <a:off x="1331640" y="2708920"/>
          <a:ext cx="6189663" cy="403225"/>
        </p:xfrm>
        <a:graphic>
          <a:graphicData uri="http://schemas.openxmlformats.org/presentationml/2006/ole">
            <p:oleObj spid="_x0000_s1190" name="Équation" r:id="rId5" imgW="3708400" imgH="241300" progId="Equation.3">
              <p:embed/>
            </p:oleObj>
          </a:graphicData>
        </a:graphic>
      </p:graphicFrame>
      <p:grpSp>
        <p:nvGrpSpPr>
          <p:cNvPr id="47" name="Groupe 61"/>
          <p:cNvGrpSpPr/>
          <p:nvPr/>
        </p:nvGrpSpPr>
        <p:grpSpPr>
          <a:xfrm>
            <a:off x="5148064" y="3501008"/>
            <a:ext cx="3710284" cy="1062943"/>
            <a:chOff x="929050" y="3573017"/>
            <a:chExt cx="6914622" cy="1833205"/>
          </a:xfrm>
        </p:grpSpPr>
        <p:sp>
          <p:nvSpPr>
            <p:cNvPr id="48" name="ZoneTexte 47"/>
            <p:cNvSpPr txBox="1"/>
            <p:nvPr/>
          </p:nvSpPr>
          <p:spPr>
            <a:xfrm>
              <a:off x="2897814" y="5016887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B</a:t>
              </a:r>
              <a:endParaRPr lang="fr-FR" sz="800" i="1" dirty="0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4221088"/>
              <a:ext cx="745147" cy="77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9" y="4221089"/>
              <a:ext cx="810458" cy="79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ZoneTexte 50"/>
            <p:cNvSpPr txBox="1"/>
            <p:nvPr/>
          </p:nvSpPr>
          <p:spPr>
            <a:xfrm>
              <a:off x="4485205" y="5034656"/>
              <a:ext cx="1228638" cy="37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i="1" dirty="0" smtClean="0"/>
                <a:t>Agent A</a:t>
              </a:r>
              <a:endParaRPr lang="fr-FR" sz="800" i="1" dirty="0"/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5436097" y="3573017"/>
              <a:ext cx="2336988" cy="792089"/>
            </a:xfrm>
            <a:prstGeom prst="wedgeRoundRectCallout">
              <a:avLst>
                <a:gd name="adj1" fmla="val -53862"/>
                <a:gd name="adj2" fmla="val 83871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3" name="ZoneTexte 31"/>
            <p:cNvSpPr txBox="1">
              <a:spLocks noChangeArrowheads="1"/>
            </p:cNvSpPr>
            <p:nvPr/>
          </p:nvSpPr>
          <p:spPr bwMode="auto">
            <a:xfrm>
              <a:off x="5357543" y="3697206"/>
              <a:ext cx="2486129" cy="69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 dirty="0" smtClean="0">
                  <a:latin typeface="Cambria" pitchFamily="18" charset="0"/>
                </a:rPr>
                <a:t>I really want to go to </a:t>
              </a:r>
            </a:p>
            <a:p>
              <a:r>
                <a:rPr lang="en-US" sz="1000" i="1" dirty="0" smtClean="0">
                  <a:latin typeface="Cambria" pitchFamily="18" charset="0"/>
                </a:rPr>
                <a:t>the concert tonight !</a:t>
              </a:r>
              <a:endParaRPr lang="en-US" sz="1000" i="1" dirty="0">
                <a:latin typeface="Cambria" pitchFamily="18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929050" y="3645025"/>
              <a:ext cx="2202791" cy="792089"/>
            </a:xfrm>
            <a:prstGeom prst="wedgeRoundRectCallout">
              <a:avLst>
                <a:gd name="adj1" fmla="val 51808"/>
                <a:gd name="adj2" fmla="val 78717"/>
                <a:gd name="adj3" fmla="val 16667"/>
              </a:avLst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5" name="Flèche droite 54"/>
          <p:cNvSpPr/>
          <p:nvPr/>
        </p:nvSpPr>
        <p:spPr>
          <a:xfrm rot="10800000">
            <a:off x="6732240" y="4149080"/>
            <a:ext cx="360040" cy="45719"/>
          </a:xfrm>
          <a:prstGeom prst="rightArrow">
            <a:avLst/>
          </a:prstGeom>
          <a:solidFill>
            <a:srgbClr val="2B9B03"/>
          </a:solidFill>
          <a:ln>
            <a:solidFill>
              <a:srgbClr val="2B9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31"/>
          <p:cNvSpPr txBox="1">
            <a:spLocks noChangeArrowheads="1"/>
          </p:cNvSpPr>
          <p:nvPr/>
        </p:nvSpPr>
        <p:spPr bwMode="auto">
          <a:xfrm>
            <a:off x="5220072" y="3573016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ambria" pitchFamily="18" charset="0"/>
              </a:rPr>
              <a:t>Not if I cancel the </a:t>
            </a:r>
          </a:p>
          <a:p>
            <a:r>
              <a:rPr lang="en-US" sz="1000" i="1" dirty="0" smtClean="0">
                <a:latin typeface="Cambria" pitchFamily="18" charset="0"/>
              </a:rPr>
              <a:t>concert !</a:t>
            </a:r>
            <a:endParaRPr lang="en-US" sz="1000" i="1" dirty="0">
              <a:latin typeface="Cambria" pitchFamily="18" charset="0"/>
            </a:endParaRPr>
          </a:p>
        </p:txBody>
      </p:sp>
      <p:sp>
        <p:nvSpPr>
          <p:cNvPr id="58" name="ZoneTexte 31"/>
          <p:cNvSpPr txBox="1">
            <a:spLocks noChangeArrowheads="1"/>
          </p:cNvSpPr>
          <p:nvPr/>
        </p:nvSpPr>
        <p:spPr bwMode="auto">
          <a:xfrm>
            <a:off x="755576" y="1844824"/>
            <a:ext cx="19351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If </a:t>
            </a:r>
            <a:r>
              <a:rPr lang="en-US" sz="1400" i="1" dirty="0" smtClean="0"/>
              <a:t>j</a:t>
            </a:r>
            <a:r>
              <a:rPr lang="en-US" sz="1400" dirty="0" smtClean="0"/>
              <a:t> has an intention     </a:t>
            </a:r>
          </a:p>
        </p:txBody>
      </p:sp>
      <p:sp>
        <p:nvSpPr>
          <p:cNvPr id="59" name="Ellipse 22"/>
          <p:cNvSpPr/>
          <p:nvPr/>
        </p:nvSpPr>
        <p:spPr>
          <a:xfrm>
            <a:off x="611560" y="1988840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sp>
        <p:nvSpPr>
          <p:cNvPr id="60" name="ZoneTexte 31"/>
          <p:cNvSpPr txBox="1">
            <a:spLocks noChangeArrowheads="1"/>
          </p:cNvSpPr>
          <p:nvPr/>
        </p:nvSpPr>
        <p:spPr bwMode="auto">
          <a:xfrm>
            <a:off x="827584" y="4509120"/>
            <a:ext cx="53896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And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can do an action </a:t>
            </a:r>
            <a:r>
              <a:rPr lang="en-US" sz="1400" i="1" dirty="0" smtClean="0"/>
              <a:t>a</a:t>
            </a:r>
            <a:r>
              <a:rPr lang="en-US" sz="1400" dirty="0" smtClean="0"/>
              <a:t> after what it will be impossible to achieve </a:t>
            </a:r>
          </a:p>
        </p:txBody>
      </p:sp>
      <p:sp>
        <p:nvSpPr>
          <p:cNvPr id="61" name="Ellipse 22"/>
          <p:cNvSpPr/>
          <p:nvPr/>
        </p:nvSpPr>
        <p:spPr>
          <a:xfrm>
            <a:off x="683568" y="4653136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339752" y="1844824"/>
          <a:ext cx="144016" cy="275208"/>
        </p:xfrm>
        <a:graphic>
          <a:graphicData uri="http://schemas.openxmlformats.org/presentationml/2006/ole">
            <p:oleObj spid="_x0000_s1191" name="Équation" r:id="rId6" imgW="126835" imgH="202936" progId="Equation.3">
              <p:embed/>
            </p:oleObj>
          </a:graphicData>
        </a:graphic>
      </p:graphicFrame>
      <p:sp>
        <p:nvSpPr>
          <p:cNvPr id="62" name="ZoneTexte 31"/>
          <p:cNvSpPr txBox="1">
            <a:spLocks noChangeArrowheads="1"/>
          </p:cNvSpPr>
          <p:nvPr/>
        </p:nvSpPr>
        <p:spPr bwMode="auto">
          <a:xfrm>
            <a:off x="755576" y="2204864"/>
            <a:ext cx="41440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And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can do an action </a:t>
            </a:r>
            <a:r>
              <a:rPr lang="en-US" sz="1400" i="1" dirty="0" smtClean="0"/>
              <a:t>a</a:t>
            </a:r>
            <a:r>
              <a:rPr lang="en-US" sz="1400" dirty="0" smtClean="0"/>
              <a:t> after what      will be true </a:t>
            </a:r>
          </a:p>
        </p:txBody>
      </p:sp>
      <p:sp>
        <p:nvSpPr>
          <p:cNvPr id="63" name="Ellipse 22"/>
          <p:cNvSpPr/>
          <p:nvPr/>
        </p:nvSpPr>
        <p:spPr>
          <a:xfrm>
            <a:off x="611560" y="2348880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64" name="Object 4"/>
          <p:cNvGraphicFramePr>
            <a:graphicFrameLocks noChangeAspect="1"/>
          </p:cNvGraphicFramePr>
          <p:nvPr/>
        </p:nvGraphicFramePr>
        <p:xfrm>
          <a:off x="3635896" y="2204864"/>
          <a:ext cx="144016" cy="275208"/>
        </p:xfrm>
        <a:graphic>
          <a:graphicData uri="http://schemas.openxmlformats.org/presentationml/2006/ole">
            <p:oleObj spid="_x0000_s1192" name="Équation" r:id="rId7" imgW="126835" imgH="202936" progId="Equation.3">
              <p:embed/>
            </p:oleObj>
          </a:graphicData>
        </a:graphic>
      </p:graphicFrame>
      <p:sp>
        <p:nvSpPr>
          <p:cNvPr id="65" name="ZoneTexte 31"/>
          <p:cNvSpPr txBox="1">
            <a:spLocks noChangeArrowheads="1"/>
          </p:cNvSpPr>
          <p:nvPr/>
        </p:nvSpPr>
        <p:spPr bwMode="auto">
          <a:xfrm>
            <a:off x="827584" y="4149080"/>
            <a:ext cx="19351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If </a:t>
            </a:r>
            <a:r>
              <a:rPr lang="en-US" sz="1400" i="1" dirty="0" smtClean="0"/>
              <a:t>j</a:t>
            </a:r>
            <a:r>
              <a:rPr lang="en-US" sz="1400" dirty="0" smtClean="0"/>
              <a:t> has an intention     </a:t>
            </a:r>
          </a:p>
        </p:txBody>
      </p:sp>
      <p:sp>
        <p:nvSpPr>
          <p:cNvPr id="66" name="Ellipse 22"/>
          <p:cNvSpPr/>
          <p:nvPr/>
        </p:nvSpPr>
        <p:spPr>
          <a:xfrm>
            <a:off x="683568" y="4293096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67" name="Object 4"/>
          <p:cNvGraphicFramePr>
            <a:graphicFrameLocks noChangeAspect="1"/>
          </p:cNvGraphicFramePr>
          <p:nvPr/>
        </p:nvGraphicFramePr>
        <p:xfrm>
          <a:off x="2411760" y="4149080"/>
          <a:ext cx="144016" cy="275208"/>
        </p:xfrm>
        <a:graphic>
          <a:graphicData uri="http://schemas.openxmlformats.org/presentationml/2006/ole">
            <p:oleObj spid="_x0000_s1193" name="Équation" r:id="rId8" imgW="126835" imgH="202936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83568" y="5301208"/>
          <a:ext cx="7351712" cy="400050"/>
        </p:xfrm>
        <a:graphic>
          <a:graphicData uri="http://schemas.openxmlformats.org/presentationml/2006/ole">
            <p:oleObj spid="_x0000_s1194" name="Équation" r:id="rId9" imgW="4432300" imgH="241300" progId="Equation.3">
              <p:embed/>
            </p:oleObj>
          </a:graphicData>
        </a:graphic>
      </p:graphicFrame>
      <p:graphicFrame>
        <p:nvGraphicFramePr>
          <p:cNvPr id="68" name="Object 7"/>
          <p:cNvGraphicFramePr>
            <a:graphicFrameLocks noChangeAspect="1"/>
          </p:cNvGraphicFramePr>
          <p:nvPr/>
        </p:nvGraphicFramePr>
        <p:xfrm>
          <a:off x="1907704" y="5805264"/>
          <a:ext cx="5178425" cy="323850"/>
        </p:xfrm>
        <a:graphic>
          <a:graphicData uri="http://schemas.openxmlformats.org/presentationml/2006/ole">
            <p:oleObj spid="_x0000_s1195" name="Équation" r:id="rId10" imgW="3238500" imgH="203200" progId="Equation.3">
              <p:embed/>
            </p:oleObj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6084168" y="4509120"/>
          <a:ext cx="144016" cy="275208"/>
        </p:xfrm>
        <a:graphic>
          <a:graphicData uri="http://schemas.openxmlformats.org/presentationml/2006/ole">
            <p:oleObj spid="_x0000_s1196" name="Équation" r:id="rId11" imgW="126835" imgH="202936" progId="Equation.3">
              <p:embed/>
            </p:oleObj>
          </a:graphicData>
        </a:graphic>
      </p:graphicFrame>
      <p:sp>
        <p:nvSpPr>
          <p:cNvPr id="70" name="ZoneTexte 31"/>
          <p:cNvSpPr txBox="1">
            <a:spLocks noChangeArrowheads="1"/>
          </p:cNvSpPr>
          <p:nvPr/>
        </p:nvSpPr>
        <p:spPr bwMode="auto">
          <a:xfrm>
            <a:off x="827584" y="4869160"/>
            <a:ext cx="45913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Or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can do an action </a:t>
            </a:r>
            <a:r>
              <a:rPr lang="en-US" sz="1400" i="1" dirty="0" smtClean="0"/>
              <a:t>a’</a:t>
            </a:r>
            <a:r>
              <a:rPr lang="en-US" sz="1400" dirty="0" smtClean="0"/>
              <a:t>  cancelling a precondition    of </a:t>
            </a:r>
          </a:p>
        </p:txBody>
      </p:sp>
      <p:sp>
        <p:nvSpPr>
          <p:cNvPr id="71" name="Ellipse 22"/>
          <p:cNvSpPr/>
          <p:nvPr/>
        </p:nvSpPr>
        <p:spPr>
          <a:xfrm>
            <a:off x="683568" y="5013176"/>
            <a:ext cx="71437" cy="730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6D5047"/>
              </a:solidFill>
              <a:latin typeface="Cambria" pitchFamily="18" charset="0"/>
            </a:endParaRPr>
          </a:p>
        </p:txBody>
      </p:sp>
      <p:graphicFrame>
        <p:nvGraphicFramePr>
          <p:cNvPr id="73" name="Object 4"/>
          <p:cNvGraphicFramePr>
            <a:graphicFrameLocks noChangeAspect="1"/>
          </p:cNvGraphicFramePr>
          <p:nvPr/>
        </p:nvGraphicFramePr>
        <p:xfrm>
          <a:off x="5143504" y="4857760"/>
          <a:ext cx="144016" cy="275208"/>
        </p:xfrm>
        <a:graphic>
          <a:graphicData uri="http://schemas.openxmlformats.org/presentationml/2006/ole">
            <p:oleObj spid="_x0000_s1197" name="Équation" r:id="rId12" imgW="126835" imgH="202936" progId="Equation.3">
              <p:embed/>
            </p:oleObj>
          </a:graphicData>
        </a:graphic>
      </p:graphicFrame>
      <p:graphicFrame>
        <p:nvGraphicFramePr>
          <p:cNvPr id="75" name="Object 4"/>
          <p:cNvGraphicFramePr>
            <a:graphicFrameLocks noChangeAspect="1"/>
          </p:cNvGraphicFramePr>
          <p:nvPr/>
        </p:nvGraphicFramePr>
        <p:xfrm>
          <a:off x="4772025" y="4883150"/>
          <a:ext cx="173038" cy="223838"/>
        </p:xfrm>
        <a:graphic>
          <a:graphicData uri="http://schemas.openxmlformats.org/presentationml/2006/ole">
            <p:oleObj spid="_x0000_s1198" name="Equation" r:id="rId13" imgW="152268" imgH="16495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55" grpId="0" animBg="1"/>
      <p:bldP spid="56" grpId="0"/>
      <p:bldP spid="60" grpId="0"/>
      <p:bldP spid="61" grpId="0" animBg="1"/>
      <p:bldP spid="65" grpId="0"/>
      <p:bldP spid="66" grpId="0" animBg="1"/>
      <p:bldP spid="70" grpId="0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391400" cy="530225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Dominance – The dependence (3/3)</a:t>
            </a: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Florian Pecune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2D6B666-B6FA-4A09-A2E9-E78456D5A031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7" name="Rectangle 46"/>
          <p:cNvSpPr/>
          <p:nvPr/>
        </p:nvSpPr>
        <p:spPr>
          <a:xfrm>
            <a:off x="3419872" y="1412776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3491880" y="155679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j</a:t>
            </a:r>
            <a:r>
              <a:rPr lang="fr-FR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is</a:t>
            </a:r>
            <a:r>
              <a:rPr lang="fr-FR" sz="1600" b="1" dirty="0" smtClean="0">
                <a:solidFill>
                  <a:schemeClr val="tx2"/>
                </a:solidFill>
              </a:rPr>
              <a:t> dependant upon </a:t>
            </a:r>
            <a:r>
              <a:rPr lang="fr-FR" sz="1600" b="1" i="1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      toward an intention   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1520" y="3068960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323528" y="321297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 can help </a:t>
            </a:r>
            <a:r>
              <a:rPr lang="fr-FR" sz="1600" b="1" i="1" dirty="0" smtClean="0">
                <a:solidFill>
                  <a:schemeClr val="tx2"/>
                </a:solidFill>
              </a:rPr>
              <a:t>j</a:t>
            </a:r>
            <a:r>
              <a:rPr lang="fr-FR" sz="1600" b="1" dirty="0" smtClean="0">
                <a:solidFill>
                  <a:schemeClr val="tx2"/>
                </a:solidFill>
              </a:rPr>
              <a:t> to achieve this intention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19872" y="3068960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3491880" y="321297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j</a:t>
            </a:r>
            <a:r>
              <a:rPr lang="fr-FR" sz="1600" b="1" dirty="0" smtClean="0">
                <a:solidFill>
                  <a:schemeClr val="tx2"/>
                </a:solidFill>
              </a:rPr>
              <a:t> can not achieve this intention himself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444208" y="3068960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6516216" y="321297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i</a:t>
            </a:r>
            <a:r>
              <a:rPr lang="fr-FR" sz="1600" b="1" dirty="0" smtClean="0">
                <a:solidFill>
                  <a:schemeClr val="tx2"/>
                </a:solidFill>
              </a:rPr>
              <a:t> can prevent </a:t>
            </a:r>
            <a:r>
              <a:rPr lang="fr-FR" sz="1600" b="1" i="1" dirty="0" smtClean="0">
                <a:solidFill>
                  <a:schemeClr val="tx2"/>
                </a:solidFill>
              </a:rPr>
              <a:t>j</a:t>
            </a:r>
            <a:r>
              <a:rPr lang="fr-FR" sz="1600" b="1" dirty="0" smtClean="0">
                <a:solidFill>
                  <a:schemeClr val="tx2"/>
                </a:solidFill>
              </a:rPr>
              <a:t> to achieve this intention </a:t>
            </a:r>
            <a:endParaRPr lang="fr-FR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153417" y="4724648"/>
          <a:ext cx="8845550" cy="469900"/>
        </p:xfrm>
        <a:graphic>
          <a:graphicData uri="http://schemas.openxmlformats.org/presentationml/2006/ole">
            <p:oleObj spid="_x0000_s14381" name="Équation" r:id="rId3" imgW="4533900" imgH="241300" progId="Equation.3">
              <p:embed/>
            </p:oleObj>
          </a:graphicData>
        </a:graphic>
      </p:graphicFrame>
      <p:graphicFrame>
        <p:nvGraphicFramePr>
          <p:cNvPr id="78" name="Object 11"/>
          <p:cNvGraphicFramePr>
            <a:graphicFrameLocks noChangeAspect="1"/>
          </p:cNvGraphicFramePr>
          <p:nvPr/>
        </p:nvGraphicFramePr>
        <p:xfrm>
          <a:off x="2195736" y="5301208"/>
          <a:ext cx="2997200" cy="469900"/>
        </p:xfrm>
        <a:graphic>
          <a:graphicData uri="http://schemas.openxmlformats.org/presentationml/2006/ole">
            <p:oleObj spid="_x0000_s14382" name="Équation" r:id="rId4" imgW="1536700" imgH="241300" progId="Equation.3">
              <p:embed/>
            </p:oleObj>
          </a:graphicData>
        </a:graphic>
      </p:graphicFrame>
      <p:sp>
        <p:nvSpPr>
          <p:cNvPr id="79" name="ZoneTexte 78"/>
          <p:cNvSpPr txBox="1"/>
          <p:nvPr/>
        </p:nvSpPr>
        <p:spPr>
          <a:xfrm>
            <a:off x="2736304" y="32849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and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5868144" y="328498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3396037" y="242088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means</a:t>
            </a:r>
            <a:r>
              <a:rPr lang="fr-FR" dirty="0" smtClean="0"/>
              <a:t> that </a:t>
            </a:r>
            <a:r>
              <a:rPr lang="fr-FR" i="1" dirty="0" smtClean="0"/>
              <a:t>j</a:t>
            </a:r>
            <a:r>
              <a:rPr lang="fr-FR" dirty="0" smtClean="0"/>
              <a:t> </a:t>
            </a:r>
            <a:r>
              <a:rPr lang="fr-FR" dirty="0" err="1" smtClean="0"/>
              <a:t>believes</a:t>
            </a:r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2915816" y="4725144"/>
            <a:ext cx="1656184" cy="4320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4788024" y="4725144"/>
            <a:ext cx="4032448" cy="4320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2843808" y="5301208"/>
            <a:ext cx="2232248" cy="4320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 animBg="1"/>
      <p:bldP spid="75" grpId="0"/>
      <p:bldP spid="76" grpId="0" animBg="1"/>
      <p:bldP spid="77" grpId="0"/>
      <p:bldP spid="79" grpId="0"/>
      <p:bldP spid="80" grpId="0"/>
      <p:bldP spid="83" grpId="0" animBg="1"/>
      <p:bldP spid="90" grpId="0" animBg="1"/>
      <p:bldP spid="94" grpId="0" animBg="1"/>
    </p:bldLst>
  </p:timing>
</p:sld>
</file>

<file path=ppt/theme/theme1.xml><?xml version="1.0" encoding="utf-8"?>
<a:theme xmlns:a="http://schemas.openxmlformats.org/drawingml/2006/main" name="id_3916_1216634597_271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id_3916_1216634597_27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d_3916_1216634597_27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3916_1216634597_27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3916_1216634597_27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3916_1216634597_27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3916_1216634597_27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3916_1216634597_27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_3916_1216634597_27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_3916_1216634597_27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_3916_1216634597_27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_3916_1216634597_27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_3916_1216634597_27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_3916_1216634597_27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_3916_1216634597_27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3916_1216634597_27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_3916_1216634597_27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48418</TotalTime>
  <Words>2107</Words>
  <Application>Microsoft Office PowerPoint</Application>
  <PresentationFormat>Affichage à l'écran (4:3)</PresentationFormat>
  <Paragraphs>447</Paragraphs>
  <Slides>27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id_3916_1216634597_271</vt:lpstr>
      <vt:lpstr>Équation</vt:lpstr>
      <vt:lpstr>Equation</vt:lpstr>
      <vt:lpstr> A Formal Model of Social Relations for Artificial Companions</vt:lpstr>
      <vt:lpstr>The MoCA Project</vt:lpstr>
      <vt:lpstr>Thesis Objective</vt:lpstr>
      <vt:lpstr>How to represent social relations? (1/2)</vt:lpstr>
      <vt:lpstr>How to represent social relations? (1/2)</vt:lpstr>
      <vt:lpstr>How to represent social relations? (2/2)</vt:lpstr>
      <vt:lpstr>Dominance – The dependence (1/3)</vt:lpstr>
      <vt:lpstr>Dominance – The dependence (2/3)</vt:lpstr>
      <vt:lpstr>Dominance – The dependence (3/3)</vt:lpstr>
      <vt:lpstr>Dominance – The dependence value (1/2)</vt:lpstr>
      <vt:lpstr>Dominance – The dependence value (2/2)</vt:lpstr>
      <vt:lpstr>Dominance – Dominance value</vt:lpstr>
      <vt:lpstr>Dominance – Strategies (1/2)</vt:lpstr>
      <vt:lpstr>Dominance – Strategies (2/2)</vt:lpstr>
      <vt:lpstr>How to represent social relations? (2/2)</vt:lpstr>
      <vt:lpstr>Liking – Theory</vt:lpstr>
      <vt:lpstr>Liking – Appreciation</vt:lpstr>
      <vt:lpstr>Liking – Liking value</vt:lpstr>
      <vt:lpstr>Liking – Strategies</vt:lpstr>
      <vt:lpstr>How to represent social relations? (2/2)</vt:lpstr>
      <vt:lpstr>Familiarity – Theory </vt:lpstr>
      <vt:lpstr>Familiarity – Theory </vt:lpstr>
      <vt:lpstr>Familiarity – Theory </vt:lpstr>
      <vt:lpstr>Familiarity – Strategies </vt:lpstr>
      <vt:lpstr>Future Work</vt:lpstr>
      <vt:lpstr> A Formal Model of Social Relations for Artificial Companions</vt:lpstr>
      <vt:lpstr>Logical Framework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0</dc:title>
  <dc:creator>Catherine Pelachaud</dc:creator>
  <cp:lastModifiedBy>Flo</cp:lastModifiedBy>
  <cp:revision>1521</cp:revision>
  <dcterms:created xsi:type="dcterms:W3CDTF">2008-12-17T15:11:36Z</dcterms:created>
  <dcterms:modified xsi:type="dcterms:W3CDTF">2013-12-12T08:26:17Z</dcterms:modified>
</cp:coreProperties>
</file>